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5" r:id="rId7"/>
    <p:sldId id="266" r:id="rId8"/>
    <p:sldId id="267" r:id="rId9"/>
    <p:sldId id="268" r:id="rId10"/>
    <p:sldId id="269" r:id="rId11"/>
    <p:sldId id="261" r:id="rId12"/>
    <p:sldId id="262"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25"/>
    <p:restoredTop sz="96327"/>
  </p:normalViewPr>
  <p:slideViewPr>
    <p:cSldViewPr snapToGrid="0" snapToObjects="1">
      <p:cViewPr varScale="1">
        <p:scale>
          <a:sx n="90" d="100"/>
          <a:sy n="90"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B222-C6C5-E146-AA71-993C23D44C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9AF69-AD07-614E-A6B0-7245313E69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3D37CE-0D89-D143-966E-A1CBC7CD235E}"/>
              </a:ext>
            </a:extLst>
          </p:cNvPr>
          <p:cNvSpPr>
            <a:spLocks noGrp="1"/>
          </p:cNvSpPr>
          <p:nvPr>
            <p:ph type="dt" sz="half" idx="10"/>
          </p:nvPr>
        </p:nvSpPr>
        <p:spPr/>
        <p:txBody>
          <a:bodyPr/>
          <a:lstStyle/>
          <a:p>
            <a:fld id="{7A78B8C9-9F6F-0C47-B720-BB55BC594853}" type="datetimeFigureOut">
              <a:rPr lang="en-US" smtClean="0"/>
              <a:t>10/21/2020</a:t>
            </a:fld>
            <a:endParaRPr lang="en-US"/>
          </a:p>
        </p:txBody>
      </p:sp>
      <p:sp>
        <p:nvSpPr>
          <p:cNvPr id="5" name="Footer Placeholder 4">
            <a:extLst>
              <a:ext uri="{FF2B5EF4-FFF2-40B4-BE49-F238E27FC236}">
                <a16:creationId xmlns:a16="http://schemas.microsoft.com/office/drawing/2014/main" id="{1F024E34-60D3-A743-905B-688AB0583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BF640-D9E4-374D-9F1A-85EBC0D5F0CA}"/>
              </a:ext>
            </a:extLst>
          </p:cNvPr>
          <p:cNvSpPr>
            <a:spLocks noGrp="1"/>
          </p:cNvSpPr>
          <p:nvPr>
            <p:ph type="sldNum" sz="quarter" idx="12"/>
          </p:nvPr>
        </p:nvSpPr>
        <p:spPr/>
        <p:txBody>
          <a:bodyPr/>
          <a:lstStyle/>
          <a:p>
            <a:fld id="{A0E0F636-E28B-004A-8761-533B4F705868}" type="slidenum">
              <a:rPr lang="en-US" smtClean="0"/>
              <a:t>‹#›</a:t>
            </a:fld>
            <a:endParaRPr lang="en-US"/>
          </a:p>
        </p:txBody>
      </p:sp>
    </p:spTree>
    <p:extLst>
      <p:ext uri="{BB962C8B-B14F-4D97-AF65-F5344CB8AC3E}">
        <p14:creationId xmlns:p14="http://schemas.microsoft.com/office/powerpoint/2010/main" val="407256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7C27-E4C1-864E-B66F-DD88BDDBB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C834F-64FD-5D41-B00D-0FAFF93F2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83890-B978-A04A-BCE1-EBC57AC0B1DC}"/>
              </a:ext>
            </a:extLst>
          </p:cNvPr>
          <p:cNvSpPr>
            <a:spLocks noGrp="1"/>
          </p:cNvSpPr>
          <p:nvPr>
            <p:ph type="dt" sz="half" idx="10"/>
          </p:nvPr>
        </p:nvSpPr>
        <p:spPr/>
        <p:txBody>
          <a:bodyPr/>
          <a:lstStyle/>
          <a:p>
            <a:fld id="{7A78B8C9-9F6F-0C47-B720-BB55BC594853}" type="datetimeFigureOut">
              <a:rPr lang="en-US" smtClean="0"/>
              <a:t>10/21/2020</a:t>
            </a:fld>
            <a:endParaRPr lang="en-US"/>
          </a:p>
        </p:txBody>
      </p:sp>
      <p:sp>
        <p:nvSpPr>
          <p:cNvPr id="5" name="Footer Placeholder 4">
            <a:extLst>
              <a:ext uri="{FF2B5EF4-FFF2-40B4-BE49-F238E27FC236}">
                <a16:creationId xmlns:a16="http://schemas.microsoft.com/office/drawing/2014/main" id="{12A96590-BC0C-124E-BDB6-13ADF7166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E3C12-76BF-8248-A0B0-E281CF871E4D}"/>
              </a:ext>
            </a:extLst>
          </p:cNvPr>
          <p:cNvSpPr>
            <a:spLocks noGrp="1"/>
          </p:cNvSpPr>
          <p:nvPr>
            <p:ph type="sldNum" sz="quarter" idx="12"/>
          </p:nvPr>
        </p:nvSpPr>
        <p:spPr/>
        <p:txBody>
          <a:bodyPr/>
          <a:lstStyle/>
          <a:p>
            <a:fld id="{A0E0F636-E28B-004A-8761-533B4F705868}" type="slidenum">
              <a:rPr lang="en-US" smtClean="0"/>
              <a:t>‹#›</a:t>
            </a:fld>
            <a:endParaRPr lang="en-US"/>
          </a:p>
        </p:txBody>
      </p:sp>
    </p:spTree>
    <p:extLst>
      <p:ext uri="{BB962C8B-B14F-4D97-AF65-F5344CB8AC3E}">
        <p14:creationId xmlns:p14="http://schemas.microsoft.com/office/powerpoint/2010/main" val="175456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B34A4B-B9C5-8243-8951-BFA9373AA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B3FEA3-AF91-584F-A8C3-A4C4DB461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32513-9647-6A4D-A869-F7EB620DC328}"/>
              </a:ext>
            </a:extLst>
          </p:cNvPr>
          <p:cNvSpPr>
            <a:spLocks noGrp="1"/>
          </p:cNvSpPr>
          <p:nvPr>
            <p:ph type="dt" sz="half" idx="10"/>
          </p:nvPr>
        </p:nvSpPr>
        <p:spPr/>
        <p:txBody>
          <a:bodyPr/>
          <a:lstStyle/>
          <a:p>
            <a:fld id="{7A78B8C9-9F6F-0C47-B720-BB55BC594853}" type="datetimeFigureOut">
              <a:rPr lang="en-US" smtClean="0"/>
              <a:t>10/21/2020</a:t>
            </a:fld>
            <a:endParaRPr lang="en-US"/>
          </a:p>
        </p:txBody>
      </p:sp>
      <p:sp>
        <p:nvSpPr>
          <p:cNvPr id="5" name="Footer Placeholder 4">
            <a:extLst>
              <a:ext uri="{FF2B5EF4-FFF2-40B4-BE49-F238E27FC236}">
                <a16:creationId xmlns:a16="http://schemas.microsoft.com/office/drawing/2014/main" id="{46401F56-D3BF-F242-B796-F7CA801A1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C906C-838E-7844-B3A2-B133FF133F29}"/>
              </a:ext>
            </a:extLst>
          </p:cNvPr>
          <p:cNvSpPr>
            <a:spLocks noGrp="1"/>
          </p:cNvSpPr>
          <p:nvPr>
            <p:ph type="sldNum" sz="quarter" idx="12"/>
          </p:nvPr>
        </p:nvSpPr>
        <p:spPr/>
        <p:txBody>
          <a:bodyPr/>
          <a:lstStyle/>
          <a:p>
            <a:fld id="{A0E0F636-E28B-004A-8761-533B4F705868}" type="slidenum">
              <a:rPr lang="en-US" smtClean="0"/>
              <a:t>‹#›</a:t>
            </a:fld>
            <a:endParaRPr lang="en-US"/>
          </a:p>
        </p:txBody>
      </p:sp>
    </p:spTree>
    <p:extLst>
      <p:ext uri="{BB962C8B-B14F-4D97-AF65-F5344CB8AC3E}">
        <p14:creationId xmlns:p14="http://schemas.microsoft.com/office/powerpoint/2010/main" val="113917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D644-A414-E846-9DCC-F086DFA18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45961-2C2D-1047-8B6D-950AA9577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00C8F-851F-1044-91C8-DA3D76A2D46D}"/>
              </a:ext>
            </a:extLst>
          </p:cNvPr>
          <p:cNvSpPr>
            <a:spLocks noGrp="1"/>
          </p:cNvSpPr>
          <p:nvPr>
            <p:ph type="dt" sz="half" idx="10"/>
          </p:nvPr>
        </p:nvSpPr>
        <p:spPr/>
        <p:txBody>
          <a:bodyPr/>
          <a:lstStyle/>
          <a:p>
            <a:fld id="{7A78B8C9-9F6F-0C47-B720-BB55BC594853}" type="datetimeFigureOut">
              <a:rPr lang="en-US" smtClean="0"/>
              <a:t>10/21/2020</a:t>
            </a:fld>
            <a:endParaRPr lang="en-US"/>
          </a:p>
        </p:txBody>
      </p:sp>
      <p:sp>
        <p:nvSpPr>
          <p:cNvPr id="5" name="Footer Placeholder 4">
            <a:extLst>
              <a:ext uri="{FF2B5EF4-FFF2-40B4-BE49-F238E27FC236}">
                <a16:creationId xmlns:a16="http://schemas.microsoft.com/office/drawing/2014/main" id="{7B4F1420-3903-6F4F-AEBB-67A1E96D5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ADEDE-7246-F34D-B9D8-0A3F23504C3E}"/>
              </a:ext>
            </a:extLst>
          </p:cNvPr>
          <p:cNvSpPr>
            <a:spLocks noGrp="1"/>
          </p:cNvSpPr>
          <p:nvPr>
            <p:ph type="sldNum" sz="quarter" idx="12"/>
          </p:nvPr>
        </p:nvSpPr>
        <p:spPr/>
        <p:txBody>
          <a:bodyPr/>
          <a:lstStyle/>
          <a:p>
            <a:fld id="{A0E0F636-E28B-004A-8761-533B4F705868}" type="slidenum">
              <a:rPr lang="en-US" smtClean="0"/>
              <a:t>‹#›</a:t>
            </a:fld>
            <a:endParaRPr lang="en-US"/>
          </a:p>
        </p:txBody>
      </p:sp>
    </p:spTree>
    <p:extLst>
      <p:ext uri="{BB962C8B-B14F-4D97-AF65-F5344CB8AC3E}">
        <p14:creationId xmlns:p14="http://schemas.microsoft.com/office/powerpoint/2010/main" val="334075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6DC7-4132-9642-BB6F-0B2C3A449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58AE1F-90A3-FB46-BD5A-24E7001ACA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9A39E5-BDE5-1549-9977-EAB9FF8B7DA9}"/>
              </a:ext>
            </a:extLst>
          </p:cNvPr>
          <p:cNvSpPr>
            <a:spLocks noGrp="1"/>
          </p:cNvSpPr>
          <p:nvPr>
            <p:ph type="dt" sz="half" idx="10"/>
          </p:nvPr>
        </p:nvSpPr>
        <p:spPr/>
        <p:txBody>
          <a:bodyPr/>
          <a:lstStyle/>
          <a:p>
            <a:fld id="{7A78B8C9-9F6F-0C47-B720-BB55BC594853}" type="datetimeFigureOut">
              <a:rPr lang="en-US" smtClean="0"/>
              <a:t>10/21/2020</a:t>
            </a:fld>
            <a:endParaRPr lang="en-US"/>
          </a:p>
        </p:txBody>
      </p:sp>
      <p:sp>
        <p:nvSpPr>
          <p:cNvPr id="5" name="Footer Placeholder 4">
            <a:extLst>
              <a:ext uri="{FF2B5EF4-FFF2-40B4-BE49-F238E27FC236}">
                <a16:creationId xmlns:a16="http://schemas.microsoft.com/office/drawing/2014/main" id="{FE190736-6DE0-1647-A543-D0FD060CF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1DF4C-725D-BF4C-8634-C4E8A883C441}"/>
              </a:ext>
            </a:extLst>
          </p:cNvPr>
          <p:cNvSpPr>
            <a:spLocks noGrp="1"/>
          </p:cNvSpPr>
          <p:nvPr>
            <p:ph type="sldNum" sz="quarter" idx="12"/>
          </p:nvPr>
        </p:nvSpPr>
        <p:spPr/>
        <p:txBody>
          <a:bodyPr/>
          <a:lstStyle/>
          <a:p>
            <a:fld id="{A0E0F636-E28B-004A-8761-533B4F705868}" type="slidenum">
              <a:rPr lang="en-US" smtClean="0"/>
              <a:t>‹#›</a:t>
            </a:fld>
            <a:endParaRPr lang="en-US"/>
          </a:p>
        </p:txBody>
      </p:sp>
    </p:spTree>
    <p:extLst>
      <p:ext uri="{BB962C8B-B14F-4D97-AF65-F5344CB8AC3E}">
        <p14:creationId xmlns:p14="http://schemas.microsoft.com/office/powerpoint/2010/main" val="40204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E2A8-DD76-8C48-8478-7015A31BF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177A4-6C57-4848-AF98-07FE22AECD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494111-C097-EB46-99D5-16AD101C94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83D882-F9F0-5242-A4A4-1BDC451121B9}"/>
              </a:ext>
            </a:extLst>
          </p:cNvPr>
          <p:cNvSpPr>
            <a:spLocks noGrp="1"/>
          </p:cNvSpPr>
          <p:nvPr>
            <p:ph type="dt" sz="half" idx="10"/>
          </p:nvPr>
        </p:nvSpPr>
        <p:spPr/>
        <p:txBody>
          <a:bodyPr/>
          <a:lstStyle/>
          <a:p>
            <a:fld id="{7A78B8C9-9F6F-0C47-B720-BB55BC594853}" type="datetimeFigureOut">
              <a:rPr lang="en-US" smtClean="0"/>
              <a:t>10/21/2020</a:t>
            </a:fld>
            <a:endParaRPr lang="en-US"/>
          </a:p>
        </p:txBody>
      </p:sp>
      <p:sp>
        <p:nvSpPr>
          <p:cNvPr id="6" name="Footer Placeholder 5">
            <a:extLst>
              <a:ext uri="{FF2B5EF4-FFF2-40B4-BE49-F238E27FC236}">
                <a16:creationId xmlns:a16="http://schemas.microsoft.com/office/drawing/2014/main" id="{BA35B0E7-E67E-D44F-8AE8-2B7F4C42A0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C8640-30E7-154B-A39B-4EC307BBB7E0}"/>
              </a:ext>
            </a:extLst>
          </p:cNvPr>
          <p:cNvSpPr>
            <a:spLocks noGrp="1"/>
          </p:cNvSpPr>
          <p:nvPr>
            <p:ph type="sldNum" sz="quarter" idx="12"/>
          </p:nvPr>
        </p:nvSpPr>
        <p:spPr/>
        <p:txBody>
          <a:bodyPr/>
          <a:lstStyle/>
          <a:p>
            <a:fld id="{A0E0F636-E28B-004A-8761-533B4F705868}" type="slidenum">
              <a:rPr lang="en-US" smtClean="0"/>
              <a:t>‹#›</a:t>
            </a:fld>
            <a:endParaRPr lang="en-US"/>
          </a:p>
        </p:txBody>
      </p:sp>
    </p:spTree>
    <p:extLst>
      <p:ext uri="{BB962C8B-B14F-4D97-AF65-F5344CB8AC3E}">
        <p14:creationId xmlns:p14="http://schemas.microsoft.com/office/powerpoint/2010/main" val="360694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6D4A-5EA2-D847-9C73-7B8C9E44ED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4E6D92-A8AF-6549-85C1-93ED6EB713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A7650-6548-1F42-9DD7-8CB8A8EE59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DCDF5D-E087-A843-B6AC-E33EE6B45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D19978-1525-A744-865A-E7F6DD15A5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381E17-D25B-2146-8DB0-14FDC3152D67}"/>
              </a:ext>
            </a:extLst>
          </p:cNvPr>
          <p:cNvSpPr>
            <a:spLocks noGrp="1"/>
          </p:cNvSpPr>
          <p:nvPr>
            <p:ph type="dt" sz="half" idx="10"/>
          </p:nvPr>
        </p:nvSpPr>
        <p:spPr/>
        <p:txBody>
          <a:bodyPr/>
          <a:lstStyle/>
          <a:p>
            <a:fld id="{7A78B8C9-9F6F-0C47-B720-BB55BC594853}" type="datetimeFigureOut">
              <a:rPr lang="en-US" smtClean="0"/>
              <a:t>10/21/2020</a:t>
            </a:fld>
            <a:endParaRPr lang="en-US"/>
          </a:p>
        </p:txBody>
      </p:sp>
      <p:sp>
        <p:nvSpPr>
          <p:cNvPr id="8" name="Footer Placeholder 7">
            <a:extLst>
              <a:ext uri="{FF2B5EF4-FFF2-40B4-BE49-F238E27FC236}">
                <a16:creationId xmlns:a16="http://schemas.microsoft.com/office/drawing/2014/main" id="{1D42B195-49F1-B14A-8A59-5B1898607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5085FD-8375-B54F-AC31-81D6637939E5}"/>
              </a:ext>
            </a:extLst>
          </p:cNvPr>
          <p:cNvSpPr>
            <a:spLocks noGrp="1"/>
          </p:cNvSpPr>
          <p:nvPr>
            <p:ph type="sldNum" sz="quarter" idx="12"/>
          </p:nvPr>
        </p:nvSpPr>
        <p:spPr/>
        <p:txBody>
          <a:bodyPr/>
          <a:lstStyle/>
          <a:p>
            <a:fld id="{A0E0F636-E28B-004A-8761-533B4F705868}" type="slidenum">
              <a:rPr lang="en-US" smtClean="0"/>
              <a:t>‹#›</a:t>
            </a:fld>
            <a:endParaRPr lang="en-US"/>
          </a:p>
        </p:txBody>
      </p:sp>
    </p:spTree>
    <p:extLst>
      <p:ext uri="{BB962C8B-B14F-4D97-AF65-F5344CB8AC3E}">
        <p14:creationId xmlns:p14="http://schemas.microsoft.com/office/powerpoint/2010/main" val="58618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C549-DB9F-684F-A4F9-45F5EDCDBF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6DF39F-08BA-914A-900A-5D1910E1142A}"/>
              </a:ext>
            </a:extLst>
          </p:cNvPr>
          <p:cNvSpPr>
            <a:spLocks noGrp="1"/>
          </p:cNvSpPr>
          <p:nvPr>
            <p:ph type="dt" sz="half" idx="10"/>
          </p:nvPr>
        </p:nvSpPr>
        <p:spPr/>
        <p:txBody>
          <a:bodyPr/>
          <a:lstStyle/>
          <a:p>
            <a:fld id="{7A78B8C9-9F6F-0C47-B720-BB55BC594853}" type="datetimeFigureOut">
              <a:rPr lang="en-US" smtClean="0"/>
              <a:t>10/21/2020</a:t>
            </a:fld>
            <a:endParaRPr lang="en-US"/>
          </a:p>
        </p:txBody>
      </p:sp>
      <p:sp>
        <p:nvSpPr>
          <p:cNvPr id="4" name="Footer Placeholder 3">
            <a:extLst>
              <a:ext uri="{FF2B5EF4-FFF2-40B4-BE49-F238E27FC236}">
                <a16:creationId xmlns:a16="http://schemas.microsoft.com/office/drawing/2014/main" id="{DF8AB220-5AFB-BE41-BF4E-24D41D1159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D723E1-879A-A940-8F90-802C16C4C9E7}"/>
              </a:ext>
            </a:extLst>
          </p:cNvPr>
          <p:cNvSpPr>
            <a:spLocks noGrp="1"/>
          </p:cNvSpPr>
          <p:nvPr>
            <p:ph type="sldNum" sz="quarter" idx="12"/>
          </p:nvPr>
        </p:nvSpPr>
        <p:spPr/>
        <p:txBody>
          <a:bodyPr/>
          <a:lstStyle/>
          <a:p>
            <a:fld id="{A0E0F636-E28B-004A-8761-533B4F705868}" type="slidenum">
              <a:rPr lang="en-US" smtClean="0"/>
              <a:t>‹#›</a:t>
            </a:fld>
            <a:endParaRPr lang="en-US"/>
          </a:p>
        </p:txBody>
      </p:sp>
    </p:spTree>
    <p:extLst>
      <p:ext uri="{BB962C8B-B14F-4D97-AF65-F5344CB8AC3E}">
        <p14:creationId xmlns:p14="http://schemas.microsoft.com/office/powerpoint/2010/main" val="336299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851911-AA18-9145-945D-3F10A551BFED}"/>
              </a:ext>
            </a:extLst>
          </p:cNvPr>
          <p:cNvSpPr>
            <a:spLocks noGrp="1"/>
          </p:cNvSpPr>
          <p:nvPr>
            <p:ph type="dt" sz="half" idx="10"/>
          </p:nvPr>
        </p:nvSpPr>
        <p:spPr/>
        <p:txBody>
          <a:bodyPr/>
          <a:lstStyle/>
          <a:p>
            <a:fld id="{7A78B8C9-9F6F-0C47-B720-BB55BC594853}" type="datetimeFigureOut">
              <a:rPr lang="en-US" smtClean="0"/>
              <a:t>10/21/2020</a:t>
            </a:fld>
            <a:endParaRPr lang="en-US"/>
          </a:p>
        </p:txBody>
      </p:sp>
      <p:sp>
        <p:nvSpPr>
          <p:cNvPr id="3" name="Footer Placeholder 2">
            <a:extLst>
              <a:ext uri="{FF2B5EF4-FFF2-40B4-BE49-F238E27FC236}">
                <a16:creationId xmlns:a16="http://schemas.microsoft.com/office/drawing/2014/main" id="{0CD0DF2D-11D3-E347-8406-3AFFCBED8D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78A3E9-8B94-7D4B-B2C9-33C94EADB3AA}"/>
              </a:ext>
            </a:extLst>
          </p:cNvPr>
          <p:cNvSpPr>
            <a:spLocks noGrp="1"/>
          </p:cNvSpPr>
          <p:nvPr>
            <p:ph type="sldNum" sz="quarter" idx="12"/>
          </p:nvPr>
        </p:nvSpPr>
        <p:spPr/>
        <p:txBody>
          <a:bodyPr/>
          <a:lstStyle/>
          <a:p>
            <a:fld id="{A0E0F636-E28B-004A-8761-533B4F705868}" type="slidenum">
              <a:rPr lang="en-US" smtClean="0"/>
              <a:t>‹#›</a:t>
            </a:fld>
            <a:endParaRPr lang="en-US"/>
          </a:p>
        </p:txBody>
      </p:sp>
    </p:spTree>
    <p:extLst>
      <p:ext uri="{BB962C8B-B14F-4D97-AF65-F5344CB8AC3E}">
        <p14:creationId xmlns:p14="http://schemas.microsoft.com/office/powerpoint/2010/main" val="339512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8639-CCE1-3148-8693-E7D81F189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11229C-6AD8-CB4C-9C1E-E018843C3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DEBE4B-D4F5-1B4B-9401-B996F1653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D19B9-B1BB-5248-9358-D2AE5B4B4163}"/>
              </a:ext>
            </a:extLst>
          </p:cNvPr>
          <p:cNvSpPr>
            <a:spLocks noGrp="1"/>
          </p:cNvSpPr>
          <p:nvPr>
            <p:ph type="dt" sz="half" idx="10"/>
          </p:nvPr>
        </p:nvSpPr>
        <p:spPr/>
        <p:txBody>
          <a:bodyPr/>
          <a:lstStyle/>
          <a:p>
            <a:fld id="{7A78B8C9-9F6F-0C47-B720-BB55BC594853}" type="datetimeFigureOut">
              <a:rPr lang="en-US" smtClean="0"/>
              <a:t>10/21/2020</a:t>
            </a:fld>
            <a:endParaRPr lang="en-US"/>
          </a:p>
        </p:txBody>
      </p:sp>
      <p:sp>
        <p:nvSpPr>
          <p:cNvPr id="6" name="Footer Placeholder 5">
            <a:extLst>
              <a:ext uri="{FF2B5EF4-FFF2-40B4-BE49-F238E27FC236}">
                <a16:creationId xmlns:a16="http://schemas.microsoft.com/office/drawing/2014/main" id="{5C80CBA8-F946-8F43-9BD2-F055CB577B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7E8CB-75B0-5143-972D-7C857933C733}"/>
              </a:ext>
            </a:extLst>
          </p:cNvPr>
          <p:cNvSpPr>
            <a:spLocks noGrp="1"/>
          </p:cNvSpPr>
          <p:nvPr>
            <p:ph type="sldNum" sz="quarter" idx="12"/>
          </p:nvPr>
        </p:nvSpPr>
        <p:spPr/>
        <p:txBody>
          <a:bodyPr/>
          <a:lstStyle/>
          <a:p>
            <a:fld id="{A0E0F636-E28B-004A-8761-533B4F705868}" type="slidenum">
              <a:rPr lang="en-US" smtClean="0"/>
              <a:t>‹#›</a:t>
            </a:fld>
            <a:endParaRPr lang="en-US"/>
          </a:p>
        </p:txBody>
      </p:sp>
    </p:spTree>
    <p:extLst>
      <p:ext uri="{BB962C8B-B14F-4D97-AF65-F5344CB8AC3E}">
        <p14:creationId xmlns:p14="http://schemas.microsoft.com/office/powerpoint/2010/main" val="88537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4B43-2117-894A-B682-E61897988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EB7EC9-75D0-1F47-A04D-9D56915D9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A1F8A1-62F4-B040-A956-0BA43B35C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A5E92F-E1A2-EC45-AE02-95F4C09D074B}"/>
              </a:ext>
            </a:extLst>
          </p:cNvPr>
          <p:cNvSpPr>
            <a:spLocks noGrp="1"/>
          </p:cNvSpPr>
          <p:nvPr>
            <p:ph type="dt" sz="half" idx="10"/>
          </p:nvPr>
        </p:nvSpPr>
        <p:spPr/>
        <p:txBody>
          <a:bodyPr/>
          <a:lstStyle/>
          <a:p>
            <a:fld id="{7A78B8C9-9F6F-0C47-B720-BB55BC594853}" type="datetimeFigureOut">
              <a:rPr lang="en-US" smtClean="0"/>
              <a:t>10/21/2020</a:t>
            </a:fld>
            <a:endParaRPr lang="en-US"/>
          </a:p>
        </p:txBody>
      </p:sp>
      <p:sp>
        <p:nvSpPr>
          <p:cNvPr id="6" name="Footer Placeholder 5">
            <a:extLst>
              <a:ext uri="{FF2B5EF4-FFF2-40B4-BE49-F238E27FC236}">
                <a16:creationId xmlns:a16="http://schemas.microsoft.com/office/drawing/2014/main" id="{BC5731C2-D4A5-9740-930B-C44EAE771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47D3D-1055-F34B-A349-77522503AA21}"/>
              </a:ext>
            </a:extLst>
          </p:cNvPr>
          <p:cNvSpPr>
            <a:spLocks noGrp="1"/>
          </p:cNvSpPr>
          <p:nvPr>
            <p:ph type="sldNum" sz="quarter" idx="12"/>
          </p:nvPr>
        </p:nvSpPr>
        <p:spPr/>
        <p:txBody>
          <a:bodyPr/>
          <a:lstStyle/>
          <a:p>
            <a:fld id="{A0E0F636-E28B-004A-8761-533B4F705868}" type="slidenum">
              <a:rPr lang="en-US" smtClean="0"/>
              <a:t>‹#›</a:t>
            </a:fld>
            <a:endParaRPr lang="en-US"/>
          </a:p>
        </p:txBody>
      </p:sp>
    </p:spTree>
    <p:extLst>
      <p:ext uri="{BB962C8B-B14F-4D97-AF65-F5344CB8AC3E}">
        <p14:creationId xmlns:p14="http://schemas.microsoft.com/office/powerpoint/2010/main" val="363891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39B818-4529-DE43-9931-71C0E49C1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44E6D-FF2C-C742-A465-762A9D6B3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73F23-F995-EC42-86ED-6954BDA28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B8C9-9F6F-0C47-B720-BB55BC594853}" type="datetimeFigureOut">
              <a:rPr lang="en-US" smtClean="0"/>
              <a:t>10/21/2020</a:t>
            </a:fld>
            <a:endParaRPr lang="en-US"/>
          </a:p>
        </p:txBody>
      </p:sp>
      <p:sp>
        <p:nvSpPr>
          <p:cNvPr id="5" name="Footer Placeholder 4">
            <a:extLst>
              <a:ext uri="{FF2B5EF4-FFF2-40B4-BE49-F238E27FC236}">
                <a16:creationId xmlns:a16="http://schemas.microsoft.com/office/drawing/2014/main" id="{EA791D20-D06D-394B-8346-D4E29958D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8F780-976F-CC4E-8B12-3028D116F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0F636-E28B-004A-8761-533B4F705868}" type="slidenum">
              <a:rPr lang="en-US" smtClean="0"/>
              <a:t>‹#›</a:t>
            </a:fld>
            <a:endParaRPr lang="en-US"/>
          </a:p>
        </p:txBody>
      </p:sp>
    </p:spTree>
    <p:extLst>
      <p:ext uri="{BB962C8B-B14F-4D97-AF65-F5344CB8AC3E}">
        <p14:creationId xmlns:p14="http://schemas.microsoft.com/office/powerpoint/2010/main" val="392451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9A98DCF8-0077-A84B-A780-4BB0FB7868BE}"/>
              </a:ext>
            </a:extLst>
          </p:cNvPr>
          <p:cNvPicPr>
            <a:picLocks noChangeAspect="1"/>
          </p:cNvPicPr>
          <p:nvPr/>
        </p:nvPicPr>
        <p:blipFill>
          <a:blip r:embed="rId2"/>
          <a:stretch>
            <a:fillRect/>
          </a:stretch>
        </p:blipFill>
        <p:spPr>
          <a:xfrm>
            <a:off x="-16330" y="-43882"/>
            <a:ext cx="12328071" cy="6934540"/>
          </a:xfrm>
          <a:prstGeom prst="rect">
            <a:avLst/>
          </a:prstGeom>
        </p:spPr>
      </p:pic>
      <p:sp>
        <p:nvSpPr>
          <p:cNvPr id="13" name="Rectangle 12">
            <a:extLst>
              <a:ext uri="{FF2B5EF4-FFF2-40B4-BE49-F238E27FC236}">
                <a16:creationId xmlns:a16="http://schemas.microsoft.com/office/drawing/2014/main" id="{33C2BAF2-7CDF-A94D-A3E4-89255B1245CC}"/>
              </a:ext>
            </a:extLst>
          </p:cNvPr>
          <p:cNvSpPr/>
          <p:nvPr/>
        </p:nvSpPr>
        <p:spPr>
          <a:xfrm>
            <a:off x="4944684" y="291366"/>
            <a:ext cx="4534895" cy="830997"/>
          </a:xfrm>
          <a:prstGeom prst="rect">
            <a:avLst/>
          </a:prstGeom>
        </p:spPr>
        <p:txBody>
          <a:bodyPr wrap="none">
            <a:spAutoFit/>
          </a:bodyPr>
          <a:lstStyle/>
          <a:p>
            <a:pPr algn="ctr"/>
            <a:r>
              <a:rPr lang="en-US" sz="4800" dirty="0">
                <a:solidFill>
                  <a:schemeClr val="bg1"/>
                </a:solidFill>
                <a:latin typeface="Calibri" panose="020F0502020204030204" pitchFamily="34" charset="0"/>
                <a:cs typeface="Calibri" panose="020F0502020204030204" pitchFamily="34" charset="0"/>
              </a:rPr>
              <a:t>Quality Refresher</a:t>
            </a:r>
          </a:p>
        </p:txBody>
      </p:sp>
      <p:cxnSp>
        <p:nvCxnSpPr>
          <p:cNvPr id="6" name="Straight Connector 5">
            <a:extLst>
              <a:ext uri="{FF2B5EF4-FFF2-40B4-BE49-F238E27FC236}">
                <a16:creationId xmlns:a16="http://schemas.microsoft.com/office/drawing/2014/main" id="{5B29125D-6079-5D44-8D43-FCE37C20B5DE}"/>
              </a:ext>
            </a:extLst>
          </p:cNvPr>
          <p:cNvCxnSpPr/>
          <p:nvPr/>
        </p:nvCxnSpPr>
        <p:spPr>
          <a:xfrm>
            <a:off x="3726766" y="2024743"/>
            <a:ext cx="538528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C92EA6DD-7936-7249-927D-DC5C6E6DEADA}"/>
              </a:ext>
            </a:extLst>
          </p:cNvPr>
          <p:cNvCxnSpPr/>
          <p:nvPr/>
        </p:nvCxnSpPr>
        <p:spPr>
          <a:xfrm>
            <a:off x="3726766" y="5889171"/>
            <a:ext cx="538528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B27FE000-7F26-2349-BBFB-BCE8A02C0923}"/>
              </a:ext>
            </a:extLst>
          </p:cNvPr>
          <p:cNvCxnSpPr>
            <a:cxnSpLocks/>
          </p:cNvCxnSpPr>
          <p:nvPr/>
        </p:nvCxnSpPr>
        <p:spPr>
          <a:xfrm>
            <a:off x="3624922" y="3189514"/>
            <a:ext cx="0" cy="1741714"/>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2A0FB2C1-CC66-7649-8E93-19DA0B9C7439}"/>
              </a:ext>
            </a:extLst>
          </p:cNvPr>
          <p:cNvCxnSpPr>
            <a:cxnSpLocks/>
          </p:cNvCxnSpPr>
          <p:nvPr/>
        </p:nvCxnSpPr>
        <p:spPr>
          <a:xfrm>
            <a:off x="9209294" y="3080657"/>
            <a:ext cx="0" cy="1741714"/>
          </a:xfrm>
          <a:prstGeom prst="line">
            <a:avLst/>
          </a:prstGeom>
        </p:spPr>
        <p:style>
          <a:lnRef idx="3">
            <a:schemeClr val="accent3"/>
          </a:lnRef>
          <a:fillRef idx="0">
            <a:schemeClr val="accent3"/>
          </a:fillRef>
          <a:effectRef idx="2">
            <a:schemeClr val="accent3"/>
          </a:effectRef>
          <a:fontRef idx="minor">
            <a:schemeClr val="tx1"/>
          </a:fontRef>
        </p:style>
      </p:cxnSp>
      <p:pic>
        <p:nvPicPr>
          <p:cNvPr id="11" name="Google Shape;86;p1"/>
          <p:cNvPicPr preferRelativeResize="0"/>
          <p:nvPr/>
        </p:nvPicPr>
        <p:blipFill>
          <a:blip r:embed="rId3">
            <a:alphaModFix/>
          </a:blip>
          <a:stretch>
            <a:fillRect/>
          </a:stretch>
        </p:blipFill>
        <p:spPr>
          <a:xfrm>
            <a:off x="3624922" y="2579921"/>
            <a:ext cx="5385288" cy="3026896"/>
          </a:xfrm>
          <a:prstGeom prst="rect">
            <a:avLst/>
          </a:prstGeom>
          <a:noFill/>
          <a:ln>
            <a:noFill/>
          </a:ln>
        </p:spPr>
      </p:pic>
    </p:spTree>
    <p:extLst>
      <p:ext uri="{BB962C8B-B14F-4D97-AF65-F5344CB8AC3E}">
        <p14:creationId xmlns:p14="http://schemas.microsoft.com/office/powerpoint/2010/main" val="398069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F5BCB234-0682-7347-84F1-3296D4E7962A}"/>
              </a:ext>
            </a:extLst>
          </p:cNvPr>
          <p:cNvPicPr>
            <a:picLocks noChangeAspect="1"/>
          </p:cNvPicPr>
          <p:nvPr/>
        </p:nvPicPr>
        <p:blipFill>
          <a:blip r:embed="rId2"/>
          <a:stretch>
            <a:fillRect/>
          </a:stretch>
        </p:blipFill>
        <p:spPr>
          <a:xfrm>
            <a:off x="-137829" y="-44718"/>
            <a:ext cx="12474699" cy="7017018"/>
          </a:xfrm>
          <a:prstGeom prst="rect">
            <a:avLst/>
          </a:prstGeom>
        </p:spPr>
      </p:pic>
      <p:sp>
        <p:nvSpPr>
          <p:cNvPr id="6" name="Google Shape;177;g9391a096f8_0_139"/>
          <p:cNvSpPr txBox="1"/>
          <p:nvPr/>
        </p:nvSpPr>
        <p:spPr>
          <a:xfrm>
            <a:off x="3108745" y="7203"/>
            <a:ext cx="3476700" cy="400898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4000" dirty="0">
                <a:solidFill>
                  <a:srgbClr val="FFFFFF"/>
                </a:solidFill>
                <a:latin typeface="Calibri"/>
                <a:ea typeface="Calibri"/>
                <a:cs typeface="Calibri"/>
                <a:sym typeface="Calibri"/>
              </a:rPr>
              <a:t>Payment History.</a:t>
            </a:r>
            <a:br>
              <a:rPr lang="en-US" sz="4400" dirty="0">
                <a:solidFill>
                  <a:srgbClr val="FFFFFF"/>
                </a:solidFill>
                <a:latin typeface="Calibri"/>
                <a:ea typeface="Calibri"/>
                <a:cs typeface="Calibri"/>
                <a:sym typeface="Calibri"/>
              </a:rPr>
            </a:br>
            <a:br>
              <a:rPr lang="en-US" sz="4400" dirty="0">
                <a:solidFill>
                  <a:srgbClr val="FFFFFF"/>
                </a:solidFill>
                <a:latin typeface="Calibri"/>
                <a:ea typeface="Calibri"/>
                <a:cs typeface="Calibri"/>
                <a:sym typeface="Calibri"/>
              </a:rPr>
            </a:br>
            <a:r>
              <a:rPr lang="en-US" sz="2000" dirty="0">
                <a:solidFill>
                  <a:srgbClr val="FFFFFF"/>
                </a:solidFill>
                <a:latin typeface="Calibri"/>
                <a:ea typeface="Calibri"/>
                <a:cs typeface="Calibri"/>
                <a:sym typeface="Calibri"/>
              </a:rPr>
              <a:t>Here we can see the last three months payments activities</a:t>
            </a:r>
            <a:r>
              <a:rPr lang="en-US" sz="4400" dirty="0">
                <a:solidFill>
                  <a:srgbClr val="FFFFFF"/>
                </a:solidFill>
                <a:latin typeface="Calibri"/>
                <a:ea typeface="Calibri"/>
                <a:cs typeface="Calibri"/>
                <a:sym typeface="Calibri"/>
              </a:rPr>
              <a:t>. </a:t>
            </a:r>
            <a:endParaRPr sz="4400" dirty="0">
              <a:solidFill>
                <a:srgbClr val="000000"/>
              </a:solidFill>
              <a:latin typeface="Calibri"/>
              <a:ea typeface="Calibri"/>
              <a:cs typeface="Calibri"/>
              <a:sym typeface="Calibri"/>
            </a:endParaRPr>
          </a:p>
        </p:txBody>
      </p:sp>
      <p:pic>
        <p:nvPicPr>
          <p:cNvPr id="11" name="Google Shape;178;g9391a096f8_0_139"/>
          <p:cNvPicPr preferRelativeResize="0"/>
          <p:nvPr/>
        </p:nvPicPr>
        <p:blipFill rotWithShape="1">
          <a:blip r:embed="rId3">
            <a:alphaModFix/>
          </a:blip>
          <a:srcRect/>
          <a:stretch/>
        </p:blipFill>
        <p:spPr>
          <a:xfrm>
            <a:off x="6670506" y="539341"/>
            <a:ext cx="4910463" cy="5880796"/>
          </a:xfrm>
          <a:prstGeom prst="rect">
            <a:avLst/>
          </a:prstGeom>
          <a:noFill/>
          <a:ln>
            <a:noFill/>
          </a:ln>
        </p:spPr>
      </p:pic>
    </p:spTree>
    <p:extLst>
      <p:ext uri="{BB962C8B-B14F-4D97-AF65-F5344CB8AC3E}">
        <p14:creationId xmlns:p14="http://schemas.microsoft.com/office/powerpoint/2010/main" val="14388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20C9F2C4-387C-164A-ABCB-2948BEFFAA1C}"/>
              </a:ext>
            </a:extLst>
          </p:cNvPr>
          <p:cNvPicPr>
            <a:picLocks noChangeAspect="1"/>
          </p:cNvPicPr>
          <p:nvPr/>
        </p:nvPicPr>
        <p:blipFill>
          <a:blip r:embed="rId2"/>
          <a:stretch>
            <a:fillRect/>
          </a:stretch>
        </p:blipFill>
        <p:spPr>
          <a:xfrm>
            <a:off x="-137829" y="-44718"/>
            <a:ext cx="12474699" cy="7017018"/>
          </a:xfrm>
          <a:prstGeom prst="rect">
            <a:avLst/>
          </a:prstGeom>
        </p:spPr>
      </p:pic>
      <p:sp>
        <p:nvSpPr>
          <p:cNvPr id="5" name="Rectangle 4">
            <a:extLst>
              <a:ext uri="{FF2B5EF4-FFF2-40B4-BE49-F238E27FC236}">
                <a16:creationId xmlns:a16="http://schemas.microsoft.com/office/drawing/2014/main" id="{CA9FCF64-8249-9042-B09F-662E123704CD}"/>
              </a:ext>
            </a:extLst>
          </p:cNvPr>
          <p:cNvSpPr/>
          <p:nvPr/>
        </p:nvSpPr>
        <p:spPr>
          <a:xfrm>
            <a:off x="4105021" y="320020"/>
            <a:ext cx="7248779" cy="707886"/>
          </a:xfrm>
          <a:prstGeom prst="rect">
            <a:avLst/>
          </a:prstGeom>
        </p:spPr>
        <p:txBody>
          <a:bodyPr wrap="none">
            <a:spAutoFit/>
          </a:bodyPr>
          <a:lstStyle/>
          <a:p>
            <a:r>
              <a:rPr lang="en-US" sz="4000" dirty="0">
                <a:solidFill>
                  <a:schemeClr val="bg1"/>
                </a:solidFill>
                <a:latin typeface="Calibri" panose="020F0502020204030204" pitchFamily="34" charset="0"/>
                <a:cs typeface="Calibri" panose="020F0502020204030204" pitchFamily="34" charset="0"/>
              </a:rPr>
              <a:t>Prorated Charges &amp; Billing Cycles. </a:t>
            </a:r>
          </a:p>
        </p:txBody>
      </p:sp>
      <p:pic>
        <p:nvPicPr>
          <p:cNvPr id="6" name="4 Marcador de contenido" descr="Cycle no chng.PNG">
            <a:extLst>
              <a:ext uri="{FF2B5EF4-FFF2-40B4-BE49-F238E27FC236}">
                <a16:creationId xmlns:a16="http://schemas.microsoft.com/office/drawing/2014/main" id="{3874018D-0D63-E44A-8C91-332013D5D133}"/>
              </a:ext>
            </a:extLst>
          </p:cNvPr>
          <p:cNvPicPr>
            <a:picLocks noChangeAspect="1"/>
          </p:cNvPicPr>
          <p:nvPr/>
        </p:nvPicPr>
        <p:blipFill>
          <a:blip r:embed="rId3"/>
          <a:stretch>
            <a:fillRect/>
          </a:stretch>
        </p:blipFill>
        <p:spPr>
          <a:xfrm>
            <a:off x="3111881" y="2616698"/>
            <a:ext cx="3657600" cy="1769403"/>
          </a:xfrm>
          <a:prstGeom prst="rect">
            <a:avLst/>
          </a:prstGeom>
          <a:ln>
            <a:solidFill>
              <a:srgbClr val="0070C0"/>
            </a:solidFill>
          </a:ln>
        </p:spPr>
      </p:pic>
      <p:pic>
        <p:nvPicPr>
          <p:cNvPr id="7" name="5 Imagen" descr="WhatsApp Image 2020-07-22 at 4.48.38 PM.jpeg">
            <a:extLst>
              <a:ext uri="{FF2B5EF4-FFF2-40B4-BE49-F238E27FC236}">
                <a16:creationId xmlns:a16="http://schemas.microsoft.com/office/drawing/2014/main" id="{1419DCA4-1E0C-A14A-88AD-ED70A2A9929F}"/>
              </a:ext>
            </a:extLst>
          </p:cNvPr>
          <p:cNvPicPr>
            <a:picLocks noChangeAspect="1"/>
          </p:cNvPicPr>
          <p:nvPr/>
        </p:nvPicPr>
        <p:blipFill>
          <a:blip r:embed="rId4"/>
          <a:stretch>
            <a:fillRect/>
          </a:stretch>
        </p:blipFill>
        <p:spPr>
          <a:xfrm>
            <a:off x="9362471" y="1763849"/>
            <a:ext cx="2009775" cy="2390775"/>
          </a:xfrm>
          <a:prstGeom prst="rect">
            <a:avLst/>
          </a:prstGeom>
          <a:ln>
            <a:solidFill>
              <a:schemeClr val="tx1"/>
            </a:solidFill>
          </a:ln>
        </p:spPr>
      </p:pic>
      <p:pic>
        <p:nvPicPr>
          <p:cNvPr id="8" name="6 Imagen" descr="Prorate.PNG">
            <a:extLst>
              <a:ext uri="{FF2B5EF4-FFF2-40B4-BE49-F238E27FC236}">
                <a16:creationId xmlns:a16="http://schemas.microsoft.com/office/drawing/2014/main" id="{7C3FDD7B-23F1-8243-91F1-B4FE31113000}"/>
              </a:ext>
            </a:extLst>
          </p:cNvPr>
          <p:cNvPicPr>
            <a:picLocks noChangeAspect="1"/>
          </p:cNvPicPr>
          <p:nvPr/>
        </p:nvPicPr>
        <p:blipFill>
          <a:blip r:embed="rId5"/>
          <a:stretch>
            <a:fillRect/>
          </a:stretch>
        </p:blipFill>
        <p:spPr>
          <a:xfrm>
            <a:off x="3109132" y="1392644"/>
            <a:ext cx="4186409" cy="1143000"/>
          </a:xfrm>
          <a:prstGeom prst="rect">
            <a:avLst/>
          </a:prstGeom>
          <a:ln>
            <a:solidFill>
              <a:srgbClr val="0070C0"/>
            </a:solidFill>
          </a:ln>
        </p:spPr>
      </p:pic>
      <p:pic>
        <p:nvPicPr>
          <p:cNvPr id="9" name="7 Imagen" descr="Internet chng.PNG">
            <a:extLst>
              <a:ext uri="{FF2B5EF4-FFF2-40B4-BE49-F238E27FC236}">
                <a16:creationId xmlns:a16="http://schemas.microsoft.com/office/drawing/2014/main" id="{A67C374B-AA35-F842-B457-38C9D1A66A59}"/>
              </a:ext>
            </a:extLst>
          </p:cNvPr>
          <p:cNvPicPr>
            <a:picLocks noChangeAspect="1"/>
          </p:cNvPicPr>
          <p:nvPr/>
        </p:nvPicPr>
        <p:blipFill>
          <a:blip r:embed="rId6"/>
          <a:stretch>
            <a:fillRect/>
          </a:stretch>
        </p:blipFill>
        <p:spPr>
          <a:xfrm>
            <a:off x="3114896" y="4554005"/>
            <a:ext cx="3657600" cy="1639215"/>
          </a:xfrm>
          <a:prstGeom prst="rect">
            <a:avLst/>
          </a:prstGeom>
          <a:ln>
            <a:solidFill>
              <a:srgbClr val="0070C0"/>
            </a:solidFill>
          </a:ln>
        </p:spPr>
      </p:pic>
      <p:pic>
        <p:nvPicPr>
          <p:cNvPr id="10" name="8 Imagen" descr="iba1.PNG">
            <a:extLst>
              <a:ext uri="{FF2B5EF4-FFF2-40B4-BE49-F238E27FC236}">
                <a16:creationId xmlns:a16="http://schemas.microsoft.com/office/drawing/2014/main" id="{D9463303-C9A6-1D49-96CC-BBC245A62AF6}"/>
              </a:ext>
            </a:extLst>
          </p:cNvPr>
          <p:cNvPicPr>
            <a:picLocks noChangeAspect="1"/>
          </p:cNvPicPr>
          <p:nvPr/>
        </p:nvPicPr>
        <p:blipFill>
          <a:blip r:embed="rId7"/>
          <a:stretch>
            <a:fillRect/>
          </a:stretch>
        </p:blipFill>
        <p:spPr>
          <a:xfrm>
            <a:off x="9523360" y="4354120"/>
            <a:ext cx="2038635" cy="628738"/>
          </a:xfrm>
          <a:prstGeom prst="rect">
            <a:avLst/>
          </a:prstGeom>
          <a:ln>
            <a:solidFill>
              <a:srgbClr val="00B050"/>
            </a:solidFill>
          </a:ln>
        </p:spPr>
      </p:pic>
      <p:sp>
        <p:nvSpPr>
          <p:cNvPr id="12" name="Rectangle 11">
            <a:extLst>
              <a:ext uri="{FF2B5EF4-FFF2-40B4-BE49-F238E27FC236}">
                <a16:creationId xmlns:a16="http://schemas.microsoft.com/office/drawing/2014/main" id="{24D44F28-B177-EA4B-8D21-564D255C6959}"/>
              </a:ext>
            </a:extLst>
          </p:cNvPr>
          <p:cNvSpPr/>
          <p:nvPr/>
        </p:nvSpPr>
        <p:spPr>
          <a:xfrm>
            <a:off x="7385194" y="1104210"/>
            <a:ext cx="3896751" cy="677108"/>
          </a:xfrm>
          <a:prstGeom prst="rect">
            <a:avLst/>
          </a:prstGeom>
        </p:spPr>
        <p:txBody>
          <a:bodyPr wrap="square">
            <a:spAutoFit/>
          </a:bodyPr>
          <a:lstStyle/>
          <a:p>
            <a:r>
              <a:rPr lang="en-US" sz="1900" dirty="0">
                <a:solidFill>
                  <a:schemeClr val="bg1"/>
                </a:solidFill>
                <a:latin typeface="Calibri" panose="020F0502020204030204" pitchFamily="34" charset="0"/>
                <a:cs typeface="Calibri" panose="020F0502020204030204" pitchFamily="34" charset="0"/>
              </a:rPr>
              <a:t> Billing cycles are assigned depending on installations dates.</a:t>
            </a:r>
          </a:p>
        </p:txBody>
      </p:sp>
      <p:grpSp>
        <p:nvGrpSpPr>
          <p:cNvPr id="14" name="Google Shape;199;p5"/>
          <p:cNvGrpSpPr/>
          <p:nvPr/>
        </p:nvGrpSpPr>
        <p:grpSpPr>
          <a:xfrm>
            <a:off x="6785638" y="3735473"/>
            <a:ext cx="5075741" cy="2621982"/>
            <a:chOff x="43105" y="843558"/>
            <a:chExt cx="8633351" cy="3405266"/>
          </a:xfrm>
        </p:grpSpPr>
        <p:pic>
          <p:nvPicPr>
            <p:cNvPr id="15" name="Google Shape;200;p5" descr="C:\Users\erichko1\AppData\Local\Temp\SNAGHTML173e759.PNG"/>
            <p:cNvPicPr preferRelativeResize="0"/>
            <p:nvPr/>
          </p:nvPicPr>
          <p:blipFill rotWithShape="1">
            <a:blip r:embed="rId8">
              <a:alphaModFix/>
            </a:blip>
            <a:srcRect b="48997"/>
            <a:stretch/>
          </p:blipFill>
          <p:spPr>
            <a:xfrm>
              <a:off x="852298" y="843558"/>
              <a:ext cx="3524596" cy="2059207"/>
            </a:xfrm>
            <a:prstGeom prst="rect">
              <a:avLst/>
            </a:prstGeom>
            <a:noFill/>
            <a:ln>
              <a:noFill/>
            </a:ln>
          </p:spPr>
        </p:pic>
        <p:pic>
          <p:nvPicPr>
            <p:cNvPr id="16" name="Google Shape;201;p5"/>
            <p:cNvPicPr preferRelativeResize="0"/>
            <p:nvPr/>
          </p:nvPicPr>
          <p:blipFill rotWithShape="1">
            <a:blip r:embed="rId9">
              <a:alphaModFix/>
            </a:blip>
            <a:srcRect l="38963" t="49310" r="41656" b="39824"/>
            <a:stretch/>
          </p:blipFill>
          <p:spPr>
            <a:xfrm>
              <a:off x="4376894" y="2902765"/>
              <a:ext cx="4299562" cy="1346059"/>
            </a:xfrm>
            <a:prstGeom prst="rect">
              <a:avLst/>
            </a:prstGeom>
            <a:noFill/>
            <a:ln>
              <a:noFill/>
            </a:ln>
          </p:spPr>
        </p:pic>
        <p:sp>
          <p:nvSpPr>
            <p:cNvPr id="17" name="Google Shape;202;p5"/>
            <p:cNvSpPr/>
            <p:nvPr/>
          </p:nvSpPr>
          <p:spPr>
            <a:xfrm rot="1659118">
              <a:off x="49002" y="1599644"/>
              <a:ext cx="1089206" cy="293868"/>
            </a:xfrm>
            <a:prstGeom prst="rightArrow">
              <a:avLst>
                <a:gd name="adj1" fmla="val 50000"/>
                <a:gd name="adj2" fmla="val 50000"/>
              </a:avLst>
            </a:prstGeom>
            <a:solidFill>
              <a:srgbClr val="06AC5E"/>
            </a:solidFill>
            <a:ln w="9525" cap="flat" cmpd="sng">
              <a:solidFill>
                <a:srgbClr val="06AC5E"/>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grpSp>
    </p:spTree>
    <p:extLst>
      <p:ext uri="{BB962C8B-B14F-4D97-AF65-F5344CB8AC3E}">
        <p14:creationId xmlns:p14="http://schemas.microsoft.com/office/powerpoint/2010/main" val="259449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0F3B34E3-E82F-7746-86F7-0C8D3A8CDFD3}"/>
              </a:ext>
            </a:extLst>
          </p:cNvPr>
          <p:cNvPicPr>
            <a:picLocks noChangeAspect="1"/>
          </p:cNvPicPr>
          <p:nvPr/>
        </p:nvPicPr>
        <p:blipFill>
          <a:blip r:embed="rId2"/>
          <a:stretch>
            <a:fillRect/>
          </a:stretch>
        </p:blipFill>
        <p:spPr>
          <a:xfrm>
            <a:off x="-282699" y="0"/>
            <a:ext cx="12474699" cy="7017018"/>
          </a:xfrm>
          <a:prstGeom prst="rect">
            <a:avLst/>
          </a:prstGeom>
        </p:spPr>
      </p:pic>
      <p:sp>
        <p:nvSpPr>
          <p:cNvPr id="5" name="Rectangle 4">
            <a:extLst>
              <a:ext uri="{FF2B5EF4-FFF2-40B4-BE49-F238E27FC236}">
                <a16:creationId xmlns:a16="http://schemas.microsoft.com/office/drawing/2014/main" id="{D967194E-4768-B743-9C86-5CFEAFAABF8F}"/>
              </a:ext>
            </a:extLst>
          </p:cNvPr>
          <p:cNvSpPr/>
          <p:nvPr/>
        </p:nvSpPr>
        <p:spPr>
          <a:xfrm>
            <a:off x="4353621" y="230188"/>
            <a:ext cx="6851427" cy="584775"/>
          </a:xfrm>
          <a:prstGeom prst="rect">
            <a:avLst/>
          </a:prstGeom>
        </p:spPr>
        <p:txBody>
          <a:bodyPr wrap="none">
            <a:spAutoFit/>
          </a:bodyPr>
          <a:lstStyle/>
          <a:p>
            <a:r>
              <a:rPr lang="en-US" sz="3200" dirty="0">
                <a:solidFill>
                  <a:schemeClr val="bg1"/>
                </a:solidFill>
              </a:rPr>
              <a:t>TC Policies and Appointment Discipline. </a:t>
            </a:r>
          </a:p>
        </p:txBody>
      </p:sp>
      <p:sp>
        <p:nvSpPr>
          <p:cNvPr id="6" name="Rectangle 5">
            <a:extLst>
              <a:ext uri="{FF2B5EF4-FFF2-40B4-BE49-F238E27FC236}">
                <a16:creationId xmlns:a16="http://schemas.microsoft.com/office/drawing/2014/main" id="{8FB5CDF3-523B-E843-A3C6-F14DA94FBCD6}"/>
              </a:ext>
            </a:extLst>
          </p:cNvPr>
          <p:cNvSpPr/>
          <p:nvPr/>
        </p:nvSpPr>
        <p:spPr>
          <a:xfrm>
            <a:off x="2862335" y="822836"/>
            <a:ext cx="8614117" cy="2062103"/>
          </a:xfrm>
          <a:prstGeom prst="rect">
            <a:avLst/>
          </a:prstGeom>
        </p:spPr>
        <p:txBody>
          <a:bodyPr wrap="square">
            <a:spAutoFit/>
          </a:bodyPr>
          <a:lstStyle/>
          <a:p>
            <a:pPr marL="285750" indent="-285750" algn="just">
              <a:buFont typeface="Arial" panose="020B0604020202020204" pitchFamily="34" charset="0"/>
              <a:buChar char="•"/>
            </a:pPr>
            <a:r>
              <a:rPr lang="en-US" sz="1600" dirty="0">
                <a:solidFill>
                  <a:schemeClr val="bg1"/>
                </a:solidFill>
              </a:rPr>
              <a:t>When we talk about the TC Policies, we refer to the possible $80 fee for the trouble call.</a:t>
            </a:r>
          </a:p>
          <a:p>
            <a:pPr marL="285750" indent="-285750" algn="just">
              <a:buFont typeface="Arial" panose="020B0604020202020204" pitchFamily="34" charset="0"/>
              <a:buChar char="•"/>
            </a:pPr>
            <a:endParaRPr lang="en-US" sz="1600" dirty="0">
              <a:solidFill>
                <a:schemeClr val="bg1"/>
              </a:solidFill>
            </a:endParaRPr>
          </a:p>
          <a:p>
            <a:pPr marL="285750" indent="-285750" algn="just">
              <a:buFont typeface="Arial" panose="020B0604020202020204" pitchFamily="34" charset="0"/>
              <a:buChar char="•"/>
            </a:pPr>
            <a:r>
              <a:rPr lang="es-ES" sz="1600" dirty="0">
                <a:solidFill>
                  <a:schemeClr val="bg1"/>
                </a:solidFill>
              </a:rPr>
              <a:t>The Appointment Discipline is related to advising a customer that someone over the age of eighteen needs to be home at the day of </a:t>
            </a:r>
            <a:r>
              <a:rPr lang="es-ES" sz="1600" dirty="0" err="1">
                <a:solidFill>
                  <a:schemeClr val="bg1"/>
                </a:solidFill>
              </a:rPr>
              <a:t>the</a:t>
            </a:r>
            <a:r>
              <a:rPr lang="es-ES" sz="1600" dirty="0">
                <a:solidFill>
                  <a:schemeClr val="bg1"/>
                </a:solidFill>
              </a:rPr>
              <a:t> </a:t>
            </a:r>
            <a:r>
              <a:rPr lang="es-ES" sz="1600" dirty="0" err="1">
                <a:solidFill>
                  <a:schemeClr val="bg1"/>
                </a:solidFill>
              </a:rPr>
              <a:t>visit</a:t>
            </a:r>
            <a:r>
              <a:rPr lang="es-ES" sz="1600" dirty="0">
                <a:solidFill>
                  <a:schemeClr val="bg1"/>
                </a:solidFill>
              </a:rPr>
              <a:t> and </a:t>
            </a:r>
            <a:r>
              <a:rPr lang="es-ES" sz="1600" dirty="0" err="1">
                <a:solidFill>
                  <a:schemeClr val="bg1"/>
                </a:solidFill>
              </a:rPr>
              <a:t>if</a:t>
            </a:r>
            <a:r>
              <a:rPr lang="es-ES" sz="1600" dirty="0">
                <a:solidFill>
                  <a:schemeClr val="bg1"/>
                </a:solidFill>
              </a:rPr>
              <a:t> </a:t>
            </a:r>
            <a:r>
              <a:rPr lang="es-ES" sz="1600" dirty="0" err="1">
                <a:solidFill>
                  <a:schemeClr val="bg1"/>
                </a:solidFill>
              </a:rPr>
              <a:t>they</a:t>
            </a:r>
            <a:r>
              <a:rPr lang="es-ES" sz="1600" dirty="0">
                <a:solidFill>
                  <a:schemeClr val="bg1"/>
                </a:solidFill>
              </a:rPr>
              <a:t> cancel at </a:t>
            </a:r>
            <a:r>
              <a:rPr lang="es-ES" sz="1600" dirty="0" err="1">
                <a:solidFill>
                  <a:schemeClr val="bg1"/>
                </a:solidFill>
              </a:rPr>
              <a:t>the</a:t>
            </a:r>
            <a:r>
              <a:rPr lang="es-ES" sz="1600" dirty="0">
                <a:solidFill>
                  <a:schemeClr val="bg1"/>
                </a:solidFill>
              </a:rPr>
              <a:t> </a:t>
            </a:r>
            <a:r>
              <a:rPr lang="es-ES" sz="1600" dirty="0" err="1">
                <a:solidFill>
                  <a:schemeClr val="bg1"/>
                </a:solidFill>
              </a:rPr>
              <a:t>door</a:t>
            </a:r>
            <a:r>
              <a:rPr lang="es-ES" sz="1600" dirty="0">
                <a:solidFill>
                  <a:schemeClr val="bg1"/>
                </a:solidFill>
              </a:rPr>
              <a:t> </a:t>
            </a:r>
            <a:r>
              <a:rPr lang="es-ES" sz="1600" dirty="0" err="1">
                <a:solidFill>
                  <a:schemeClr val="bg1"/>
                </a:solidFill>
              </a:rPr>
              <a:t>they</a:t>
            </a:r>
            <a:r>
              <a:rPr lang="es-ES" sz="1600" dirty="0">
                <a:solidFill>
                  <a:schemeClr val="bg1"/>
                </a:solidFill>
              </a:rPr>
              <a:t> </a:t>
            </a:r>
            <a:r>
              <a:rPr lang="es-ES" sz="1600" dirty="0" err="1">
                <a:solidFill>
                  <a:schemeClr val="bg1"/>
                </a:solidFill>
              </a:rPr>
              <a:t>may</a:t>
            </a:r>
            <a:r>
              <a:rPr lang="es-ES" sz="1600" dirty="0">
                <a:solidFill>
                  <a:schemeClr val="bg1"/>
                </a:solidFill>
              </a:rPr>
              <a:t> be </a:t>
            </a:r>
            <a:r>
              <a:rPr lang="es-ES" sz="1600" dirty="0" err="1">
                <a:solidFill>
                  <a:schemeClr val="bg1"/>
                </a:solidFill>
              </a:rPr>
              <a:t>subject</a:t>
            </a:r>
            <a:r>
              <a:rPr lang="es-ES" sz="1600" dirty="0">
                <a:solidFill>
                  <a:schemeClr val="bg1"/>
                </a:solidFill>
              </a:rPr>
              <a:t> </a:t>
            </a:r>
            <a:r>
              <a:rPr lang="es-ES" sz="1600" dirty="0" err="1">
                <a:solidFill>
                  <a:schemeClr val="bg1"/>
                </a:solidFill>
              </a:rPr>
              <a:t>to</a:t>
            </a:r>
            <a:r>
              <a:rPr lang="es-ES" sz="1600" dirty="0">
                <a:solidFill>
                  <a:schemeClr val="bg1"/>
                </a:solidFill>
              </a:rPr>
              <a:t> </a:t>
            </a:r>
            <a:r>
              <a:rPr lang="es-ES" sz="1600" dirty="0" err="1">
                <a:solidFill>
                  <a:schemeClr val="bg1"/>
                </a:solidFill>
              </a:rPr>
              <a:t>the</a:t>
            </a:r>
            <a:r>
              <a:rPr lang="es-ES" sz="1600" dirty="0">
                <a:solidFill>
                  <a:schemeClr val="bg1"/>
                </a:solidFill>
              </a:rPr>
              <a:t> $80 </a:t>
            </a:r>
            <a:r>
              <a:rPr lang="es-ES" sz="1600" dirty="0" err="1">
                <a:solidFill>
                  <a:schemeClr val="bg1"/>
                </a:solidFill>
              </a:rPr>
              <a:t>charge</a:t>
            </a:r>
            <a:r>
              <a:rPr lang="es-ES" sz="1600" dirty="0">
                <a:solidFill>
                  <a:schemeClr val="bg1"/>
                </a:solidFill>
              </a:rPr>
              <a:t> </a:t>
            </a:r>
            <a:r>
              <a:rPr lang="es-ES" sz="1600" dirty="0" err="1">
                <a:solidFill>
                  <a:schemeClr val="bg1"/>
                </a:solidFill>
              </a:rPr>
              <a:t>of</a:t>
            </a:r>
            <a:r>
              <a:rPr lang="es-ES" sz="1600" dirty="0">
                <a:solidFill>
                  <a:schemeClr val="bg1"/>
                </a:solidFill>
              </a:rPr>
              <a:t> </a:t>
            </a:r>
            <a:r>
              <a:rPr lang="es-ES" sz="1600" dirty="0" err="1">
                <a:solidFill>
                  <a:schemeClr val="bg1"/>
                </a:solidFill>
              </a:rPr>
              <a:t>the</a:t>
            </a:r>
            <a:r>
              <a:rPr lang="es-ES" sz="1600" dirty="0">
                <a:solidFill>
                  <a:schemeClr val="bg1"/>
                </a:solidFill>
              </a:rPr>
              <a:t> </a:t>
            </a:r>
            <a:r>
              <a:rPr lang="es-ES" sz="1600" dirty="0" err="1">
                <a:solidFill>
                  <a:schemeClr val="bg1"/>
                </a:solidFill>
              </a:rPr>
              <a:t>trouble</a:t>
            </a:r>
            <a:r>
              <a:rPr lang="es-ES" sz="1600" dirty="0">
                <a:solidFill>
                  <a:schemeClr val="bg1"/>
                </a:solidFill>
              </a:rPr>
              <a:t> </a:t>
            </a:r>
            <a:r>
              <a:rPr lang="es-ES" sz="1600" dirty="0" err="1">
                <a:solidFill>
                  <a:schemeClr val="bg1"/>
                </a:solidFill>
              </a:rPr>
              <a:t>call</a:t>
            </a:r>
            <a:r>
              <a:rPr lang="es-ES" sz="1600" dirty="0">
                <a:solidFill>
                  <a:schemeClr val="bg1"/>
                </a:solidFill>
              </a:rPr>
              <a:t>.</a:t>
            </a:r>
          </a:p>
          <a:p>
            <a:pPr marL="285750" indent="-285750" algn="just">
              <a:buFont typeface="Arial" panose="020B0604020202020204" pitchFamily="34" charset="0"/>
              <a:buChar char="•"/>
            </a:pPr>
            <a:endParaRPr lang="es-ES" sz="1600" dirty="0">
              <a:solidFill>
                <a:schemeClr val="bg1"/>
              </a:solidFill>
            </a:endParaRPr>
          </a:p>
          <a:p>
            <a:pPr marL="285750" indent="-285750" algn="just">
              <a:buFont typeface="Arial" panose="020B0604020202020204" pitchFamily="34" charset="0"/>
              <a:buChar char="•"/>
            </a:pPr>
            <a:r>
              <a:rPr lang="es-ES" sz="1600" dirty="0">
                <a:solidFill>
                  <a:schemeClr val="bg1"/>
                </a:solidFill>
              </a:rPr>
              <a:t>We always need to inform the customer about the trouble call fee AND appointment discipline when scheduling </a:t>
            </a:r>
            <a:r>
              <a:rPr lang="es-ES" sz="1600" dirty="0" err="1">
                <a:solidFill>
                  <a:schemeClr val="bg1"/>
                </a:solidFill>
              </a:rPr>
              <a:t>an</a:t>
            </a:r>
            <a:r>
              <a:rPr lang="es-ES" sz="1600" dirty="0">
                <a:solidFill>
                  <a:schemeClr val="bg1"/>
                </a:solidFill>
              </a:rPr>
              <a:t> </a:t>
            </a:r>
            <a:r>
              <a:rPr lang="es-ES" sz="1600" dirty="0" err="1">
                <a:solidFill>
                  <a:schemeClr val="bg1"/>
                </a:solidFill>
              </a:rPr>
              <a:t>appointments</a:t>
            </a:r>
            <a:r>
              <a:rPr lang="es-ES" sz="1600" dirty="0">
                <a:solidFill>
                  <a:schemeClr val="bg1"/>
                </a:solidFill>
              </a:rPr>
              <a:t>.</a:t>
            </a:r>
          </a:p>
        </p:txBody>
      </p:sp>
      <p:pic>
        <p:nvPicPr>
          <p:cNvPr id="7" name="3 Imagen" descr="TC Policy and disclaimer.PNG">
            <a:extLst>
              <a:ext uri="{FF2B5EF4-FFF2-40B4-BE49-F238E27FC236}">
                <a16:creationId xmlns:a16="http://schemas.microsoft.com/office/drawing/2014/main" id="{94E1EE20-DE67-5541-A756-74A9B26F1581}"/>
              </a:ext>
            </a:extLst>
          </p:cNvPr>
          <p:cNvPicPr>
            <a:picLocks noChangeAspect="1"/>
          </p:cNvPicPr>
          <p:nvPr/>
        </p:nvPicPr>
        <p:blipFill>
          <a:blip r:embed="rId3"/>
          <a:stretch>
            <a:fillRect/>
          </a:stretch>
        </p:blipFill>
        <p:spPr>
          <a:xfrm>
            <a:off x="3560841" y="2921679"/>
            <a:ext cx="4414368" cy="2422043"/>
          </a:xfrm>
          <a:prstGeom prst="rect">
            <a:avLst/>
          </a:prstGeom>
          <a:ln>
            <a:solidFill>
              <a:schemeClr val="tx1"/>
            </a:solidFill>
          </a:ln>
        </p:spPr>
      </p:pic>
      <p:pic>
        <p:nvPicPr>
          <p:cNvPr id="8" name="5 Imagen" descr="tc 80.PNG">
            <a:extLst>
              <a:ext uri="{FF2B5EF4-FFF2-40B4-BE49-F238E27FC236}">
                <a16:creationId xmlns:a16="http://schemas.microsoft.com/office/drawing/2014/main" id="{6BDBD095-7FD2-454A-B1CD-6D13848DF42C}"/>
              </a:ext>
            </a:extLst>
          </p:cNvPr>
          <p:cNvPicPr>
            <a:picLocks noChangeAspect="1"/>
          </p:cNvPicPr>
          <p:nvPr/>
        </p:nvPicPr>
        <p:blipFill>
          <a:blip r:embed="rId4"/>
          <a:stretch>
            <a:fillRect/>
          </a:stretch>
        </p:blipFill>
        <p:spPr>
          <a:xfrm>
            <a:off x="3560841" y="5407048"/>
            <a:ext cx="5257800" cy="1116538"/>
          </a:xfrm>
          <a:prstGeom prst="rect">
            <a:avLst/>
          </a:prstGeom>
          <a:ln>
            <a:solidFill>
              <a:schemeClr val="tx1"/>
            </a:solidFill>
          </a:ln>
        </p:spPr>
      </p:pic>
      <p:pic>
        <p:nvPicPr>
          <p:cNvPr id="9" name="6 Imagen" descr="www.optimum.png">
            <a:extLst>
              <a:ext uri="{FF2B5EF4-FFF2-40B4-BE49-F238E27FC236}">
                <a16:creationId xmlns:a16="http://schemas.microsoft.com/office/drawing/2014/main" id="{7508BEFA-2D89-6640-A24E-0218579DE9DC}"/>
              </a:ext>
            </a:extLst>
          </p:cNvPr>
          <p:cNvPicPr>
            <a:picLocks noChangeAspect="1"/>
          </p:cNvPicPr>
          <p:nvPr/>
        </p:nvPicPr>
        <p:blipFill>
          <a:blip r:embed="rId5"/>
          <a:stretch>
            <a:fillRect/>
          </a:stretch>
        </p:blipFill>
        <p:spPr>
          <a:xfrm>
            <a:off x="9310600" y="2874968"/>
            <a:ext cx="2380455" cy="2787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821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674796DB-699D-C744-B208-5159E7EEF283}"/>
              </a:ext>
            </a:extLst>
          </p:cNvPr>
          <p:cNvPicPr>
            <a:picLocks noChangeAspect="1"/>
          </p:cNvPicPr>
          <p:nvPr/>
        </p:nvPicPr>
        <p:blipFill>
          <a:blip r:embed="rId2"/>
          <a:stretch>
            <a:fillRect/>
          </a:stretch>
        </p:blipFill>
        <p:spPr>
          <a:xfrm>
            <a:off x="-137829" y="-44718"/>
            <a:ext cx="12474699" cy="7017018"/>
          </a:xfrm>
          <a:prstGeom prst="rect">
            <a:avLst/>
          </a:prstGeom>
        </p:spPr>
      </p:pic>
      <p:sp>
        <p:nvSpPr>
          <p:cNvPr id="5" name="2 Subtítulo">
            <a:extLst>
              <a:ext uri="{FF2B5EF4-FFF2-40B4-BE49-F238E27FC236}">
                <a16:creationId xmlns:a16="http://schemas.microsoft.com/office/drawing/2014/main" id="{FFB5560B-05A4-FD4A-8FE1-22186EFA05BD}"/>
              </a:ext>
            </a:extLst>
          </p:cNvPr>
          <p:cNvSpPr txBox="1">
            <a:spLocks/>
          </p:cNvSpPr>
          <p:nvPr/>
        </p:nvSpPr>
        <p:spPr>
          <a:xfrm>
            <a:off x="3455963" y="1279525"/>
            <a:ext cx="8487508"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cs typeface="Calibri" panose="020F0502020204030204" pitchFamily="34" charset="0"/>
              </a:rPr>
              <a:t>Optimum’s  Service protection plan provides customers with a worry-free experience by covering them from unexpected service visit fees.</a:t>
            </a:r>
          </a:p>
          <a:p>
            <a:endParaRPr lang="en-US" sz="2000" dirty="0">
              <a:solidFill>
                <a:schemeClr val="bg1"/>
              </a:solidFill>
              <a:cs typeface="Calibri" panose="020F0502020204030204" pitchFamily="34" charset="0"/>
            </a:endParaRPr>
          </a:p>
          <a:p>
            <a:r>
              <a:rPr lang="en-US" sz="2000" dirty="0">
                <a:solidFill>
                  <a:schemeClr val="bg1"/>
                </a:solidFill>
                <a:cs typeface="Calibri" panose="020F0502020204030204" pitchFamily="34" charset="0"/>
              </a:rPr>
              <a:t>The SP must be offered to the Account Holder and Authorized user (CPNI is not required to add it), also they can add it with the technician once he gets to their house. </a:t>
            </a:r>
            <a:r>
              <a:rPr lang="en-US" sz="2000" b="1" dirty="0">
                <a:solidFill>
                  <a:schemeClr val="bg1"/>
                </a:solidFill>
                <a:cs typeface="Calibri" panose="020F0502020204030204" pitchFamily="34" charset="0"/>
              </a:rPr>
              <a:t>It’s very important to always offer the service protection plan on the interaction when scheduling an appointment as this will avoid future billing complains about the $80 fee. </a:t>
            </a:r>
          </a:p>
          <a:p>
            <a:endParaRPr lang="en-US" sz="2000" dirty="0">
              <a:solidFill>
                <a:schemeClr val="bg1"/>
              </a:solidFill>
              <a:cs typeface="Calibri" panose="020F0502020204030204" pitchFamily="34" charset="0"/>
            </a:endParaRPr>
          </a:p>
          <a:p>
            <a:r>
              <a:rPr lang="en-US" sz="2000" dirty="0">
                <a:solidFill>
                  <a:schemeClr val="bg1"/>
                </a:solidFill>
                <a:cs typeface="Calibri" panose="020F0502020204030204" pitchFamily="34" charset="0"/>
              </a:rPr>
              <a:t>If customer’s account does not have service protection added and a TC fee is being applied, please go to IDA/House History and find the </a:t>
            </a:r>
            <a:r>
              <a:rPr lang="en-US" sz="2000" dirty="0">
                <a:solidFill>
                  <a:srgbClr val="0070C0"/>
                </a:solidFill>
                <a:highlight>
                  <a:srgbClr val="C0C0C0"/>
                </a:highlight>
                <a:cs typeface="Calibri" panose="020F0502020204030204" pitchFamily="34" charset="0"/>
              </a:rPr>
              <a:t>Complete</a:t>
            </a:r>
            <a:r>
              <a:rPr lang="en-US" sz="2000" dirty="0">
                <a:cs typeface="Calibri" panose="020F0502020204030204" pitchFamily="34" charset="0"/>
              </a:rPr>
              <a:t> </a:t>
            </a:r>
            <a:r>
              <a:rPr lang="en-US" sz="2000" dirty="0">
                <a:solidFill>
                  <a:schemeClr val="bg1"/>
                </a:solidFill>
                <a:cs typeface="Calibri" panose="020F0502020204030204" pitchFamily="34" charset="0"/>
              </a:rPr>
              <a:t>appointment notation the TC code to confirm if the fee is applicable, for more information about chargeable TC Codes please visit KDB article ‘’List Of Trouble Call &amp; SRO Codes’’.</a:t>
            </a:r>
            <a:endParaRPr lang="en-US" sz="2000" dirty="0">
              <a:cs typeface="Calibri" panose="020F0502020204030204" pitchFamily="34" charset="0"/>
            </a:endParaRPr>
          </a:p>
        </p:txBody>
      </p:sp>
      <p:sp>
        <p:nvSpPr>
          <p:cNvPr id="7" name="Rectangle 6">
            <a:extLst>
              <a:ext uri="{FF2B5EF4-FFF2-40B4-BE49-F238E27FC236}">
                <a16:creationId xmlns:a16="http://schemas.microsoft.com/office/drawing/2014/main" id="{26B04816-DC81-5046-B491-85D56E4F7521}"/>
              </a:ext>
            </a:extLst>
          </p:cNvPr>
          <p:cNvSpPr/>
          <p:nvPr/>
        </p:nvSpPr>
        <p:spPr>
          <a:xfrm>
            <a:off x="4523044" y="199474"/>
            <a:ext cx="6100132" cy="830997"/>
          </a:xfrm>
          <a:prstGeom prst="rect">
            <a:avLst/>
          </a:prstGeom>
        </p:spPr>
        <p:txBody>
          <a:bodyPr wrap="none">
            <a:spAutoFit/>
          </a:bodyPr>
          <a:lstStyle/>
          <a:p>
            <a:pPr algn="ctr"/>
            <a:r>
              <a:rPr lang="en-US" sz="4800" dirty="0">
                <a:solidFill>
                  <a:schemeClr val="bg1"/>
                </a:solidFill>
              </a:rPr>
              <a:t>Service Protection Plan.</a:t>
            </a:r>
          </a:p>
        </p:txBody>
      </p:sp>
      <p:pic>
        <p:nvPicPr>
          <p:cNvPr id="6" name="Google Shape;246;p8"/>
          <p:cNvPicPr preferRelativeResize="0"/>
          <p:nvPr/>
        </p:nvPicPr>
        <p:blipFill>
          <a:blip r:embed="rId3">
            <a:alphaModFix/>
          </a:blip>
          <a:stretch>
            <a:fillRect/>
          </a:stretch>
        </p:blipFill>
        <p:spPr>
          <a:xfrm>
            <a:off x="0" y="2494843"/>
            <a:ext cx="2011785" cy="2131507"/>
          </a:xfrm>
          <a:prstGeom prst="rect">
            <a:avLst/>
          </a:prstGeom>
          <a:noFill/>
          <a:ln>
            <a:noFill/>
          </a:ln>
        </p:spPr>
      </p:pic>
    </p:spTree>
    <p:extLst>
      <p:ext uri="{BB962C8B-B14F-4D97-AF65-F5344CB8AC3E}">
        <p14:creationId xmlns:p14="http://schemas.microsoft.com/office/powerpoint/2010/main" val="293633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6BDD13F4-DCB1-C34F-857A-0A1F7058A6A7}"/>
              </a:ext>
            </a:extLst>
          </p:cNvPr>
          <p:cNvPicPr>
            <a:picLocks noChangeAspect="1"/>
          </p:cNvPicPr>
          <p:nvPr/>
        </p:nvPicPr>
        <p:blipFill>
          <a:blip r:embed="rId2"/>
          <a:stretch>
            <a:fillRect/>
          </a:stretch>
        </p:blipFill>
        <p:spPr>
          <a:xfrm>
            <a:off x="-137829" y="-44718"/>
            <a:ext cx="12474699" cy="7017018"/>
          </a:xfrm>
          <a:prstGeom prst="rect">
            <a:avLst/>
          </a:prstGeom>
        </p:spPr>
      </p:pic>
      <p:sp>
        <p:nvSpPr>
          <p:cNvPr id="7" name="1 Título">
            <a:extLst>
              <a:ext uri="{FF2B5EF4-FFF2-40B4-BE49-F238E27FC236}">
                <a16:creationId xmlns:a16="http://schemas.microsoft.com/office/drawing/2014/main" id="{6ED21940-92E0-D844-94B2-B63D46764BA7}"/>
              </a:ext>
            </a:extLst>
          </p:cNvPr>
          <p:cNvSpPr txBox="1">
            <a:spLocks/>
          </p:cNvSpPr>
          <p:nvPr/>
        </p:nvSpPr>
        <p:spPr>
          <a:xfrm>
            <a:off x="3597169" y="243862"/>
            <a:ext cx="7498080"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latin typeface="Calibri" panose="020F0502020204030204" pitchFamily="34" charset="0"/>
                <a:cs typeface="Calibri" panose="020F0502020204030204" pitchFamily="34" charset="0"/>
              </a:rPr>
              <a:t>What are the repairs that SP does not cover? </a:t>
            </a:r>
            <a:endParaRPr lang="en-US"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DBA5D75-A2E6-7347-901E-1FEE14E10FAD}"/>
              </a:ext>
            </a:extLst>
          </p:cNvPr>
          <p:cNvSpPr txBox="1"/>
          <p:nvPr/>
        </p:nvSpPr>
        <p:spPr>
          <a:xfrm>
            <a:off x="3597169" y="1386862"/>
            <a:ext cx="7756631" cy="5047536"/>
          </a:xfrm>
          <a:prstGeom prst="rect">
            <a:avLst/>
          </a:prstGeom>
          <a:noFill/>
        </p:spPr>
        <p:txBody>
          <a:bodyPr wrap="square" rtlCol="0">
            <a:spAutoFit/>
          </a:bodyPr>
          <a:lstStyle/>
          <a:p>
            <a:r>
              <a:rPr lang="en-US" b="1" dirty="0">
                <a:solidFill>
                  <a:schemeClr val="bg1"/>
                </a:solidFill>
              </a:rPr>
              <a:t>Service Protection (SP) – Exclusions.</a:t>
            </a:r>
          </a:p>
          <a:p>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SP does not cover the following repairs and other services (although the cost of the service visit is covered):</a:t>
            </a:r>
          </a:p>
          <a:p>
            <a:pPr marL="285750" indent="-285750">
              <a:buFont typeface="Courier New" panose="02070309020205020404" pitchFamily="49" charset="0"/>
              <a:buChar char="o"/>
            </a:pPr>
            <a:endParaRPr lang="en-US" b="1" dirty="0">
              <a:solidFill>
                <a:schemeClr val="bg1"/>
              </a:solidFill>
            </a:endParaRPr>
          </a:p>
          <a:p>
            <a:pPr marL="285750" indent="-285750">
              <a:buFont typeface="Courier New" panose="02070309020205020404" pitchFamily="49" charset="0"/>
              <a:buChar char="o"/>
            </a:pPr>
            <a:r>
              <a:rPr lang="en-US" sz="1400" dirty="0">
                <a:solidFill>
                  <a:schemeClr val="bg1"/>
                </a:solidFill>
              </a:rPr>
              <a:t>Repair of wire concealed within a wall or other inaccessible structure (i.e., wire that is wall fished); </a:t>
            </a:r>
          </a:p>
          <a:p>
            <a:pPr marL="285750" indent="-285750">
              <a:buFont typeface="Courier New" panose="02070309020205020404" pitchFamily="49" charset="0"/>
              <a:buChar char="o"/>
            </a:pPr>
            <a:r>
              <a:rPr lang="en-US" sz="1400" dirty="0">
                <a:solidFill>
                  <a:schemeClr val="bg1"/>
                </a:solidFill>
              </a:rPr>
              <a:t>Repair of non-Optimum equipment;</a:t>
            </a:r>
          </a:p>
          <a:p>
            <a:pPr marL="285750" indent="-285750">
              <a:buFont typeface="Courier New" panose="02070309020205020404" pitchFamily="49" charset="0"/>
              <a:buChar char="o"/>
            </a:pPr>
            <a:r>
              <a:rPr lang="en-US" sz="1400" dirty="0">
                <a:solidFill>
                  <a:schemeClr val="bg1"/>
                </a:solidFill>
              </a:rPr>
              <a:t>Installation or configuration of non-Optimum equipment, except for a customer-owned router or modem;</a:t>
            </a:r>
          </a:p>
          <a:p>
            <a:pPr marL="285750" indent="-285750">
              <a:buFont typeface="Courier New" panose="02070309020205020404" pitchFamily="49" charset="0"/>
              <a:buChar char="o"/>
            </a:pPr>
            <a:r>
              <a:rPr lang="en-US" sz="1400" dirty="0">
                <a:solidFill>
                  <a:schemeClr val="bg1"/>
                </a:solidFill>
              </a:rPr>
              <a:t>Repair or replacement of Ethernet/Cat5 cable of fittings, except as required to connect the Optimum Router to the cable modem and/or Subscriber computer;</a:t>
            </a:r>
          </a:p>
          <a:p>
            <a:pPr marL="285750" indent="-285750">
              <a:buFont typeface="Courier New" panose="02070309020205020404" pitchFamily="49" charset="0"/>
              <a:buChar char="o"/>
            </a:pPr>
            <a:r>
              <a:rPr lang="en-US" sz="1400" dirty="0">
                <a:solidFill>
                  <a:schemeClr val="bg1"/>
                </a:solidFill>
              </a:rPr>
              <a:t>Repair of any damage or destruction caused by fire, flood, earthquake, Acts of God, vandalism, home renovation, gross negligence or willful damage. </a:t>
            </a:r>
          </a:p>
          <a:p>
            <a:pPr marL="285750" indent="-285750">
              <a:buFont typeface="Courier New" panose="02070309020205020404" pitchFamily="49" charset="0"/>
              <a:buChar char="o"/>
            </a:pPr>
            <a:endParaRPr lang="en-US" sz="1400" dirty="0">
              <a:solidFill>
                <a:schemeClr val="bg1"/>
              </a:solidFill>
            </a:endParaRPr>
          </a:p>
          <a:p>
            <a:pPr marL="285750" indent="-285750">
              <a:buFont typeface="Arial" panose="020B0604020202020204" pitchFamily="34" charset="0"/>
              <a:buChar char="•"/>
            </a:pPr>
            <a:r>
              <a:rPr lang="en-US" b="1" dirty="0">
                <a:solidFill>
                  <a:schemeClr val="bg1"/>
                </a:solidFill>
              </a:rPr>
              <a:t>The Plan does not cover the cost of a schedule service visit:</a:t>
            </a:r>
          </a:p>
          <a:p>
            <a:pPr marL="285750" indent="-285750">
              <a:buFont typeface="Arial" panose="020B0604020202020204" pitchFamily="34" charset="0"/>
              <a:buChar char="•"/>
            </a:pPr>
            <a:endParaRPr lang="en-US" b="1" dirty="0">
              <a:solidFill>
                <a:schemeClr val="bg1"/>
              </a:solidFill>
            </a:endParaRPr>
          </a:p>
          <a:p>
            <a:pPr marL="285750" indent="-285750">
              <a:buFont typeface="Courier New" panose="02070309020205020404" pitchFamily="49" charset="0"/>
              <a:buChar char="o"/>
            </a:pPr>
            <a:r>
              <a:rPr lang="en-US" sz="1400" dirty="0">
                <a:solidFill>
                  <a:schemeClr val="bg1"/>
                </a:solidFill>
              </a:rPr>
              <a:t>In the event  of a missed appointment (i.e., Subscriber is not home or does not answer door at time of service visit); or</a:t>
            </a:r>
          </a:p>
          <a:p>
            <a:pPr marL="285750" indent="-285750">
              <a:buFont typeface="Courier New" panose="02070309020205020404" pitchFamily="49" charset="0"/>
              <a:buChar char="o"/>
            </a:pPr>
            <a:r>
              <a:rPr lang="en-US" sz="1400" dirty="0">
                <a:solidFill>
                  <a:schemeClr val="bg1"/>
                </a:solidFill>
              </a:rPr>
              <a:t>In the event the appointment is canceled at the time of the service visit (i.e., when the technician arrives at service location).</a:t>
            </a:r>
          </a:p>
          <a:p>
            <a:pPr marL="285750" indent="-285750">
              <a:buFont typeface="Arial" panose="020B0604020202020204" pitchFamily="34" charset="0"/>
              <a:buChar char="•"/>
            </a:pPr>
            <a:endParaRPr lang="en-US" sz="1400" dirty="0">
              <a:solidFill>
                <a:schemeClr val="bg1"/>
              </a:solidFill>
            </a:endParaRPr>
          </a:p>
        </p:txBody>
      </p:sp>
    </p:spTree>
    <p:extLst>
      <p:ext uri="{BB962C8B-B14F-4D97-AF65-F5344CB8AC3E}">
        <p14:creationId xmlns:p14="http://schemas.microsoft.com/office/powerpoint/2010/main" val="146148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65437D31-F9F1-8D4F-B701-12430B2F8837}"/>
              </a:ext>
            </a:extLst>
          </p:cNvPr>
          <p:cNvPicPr>
            <a:picLocks noChangeAspect="1"/>
          </p:cNvPicPr>
          <p:nvPr/>
        </p:nvPicPr>
        <p:blipFill>
          <a:blip r:embed="rId2"/>
          <a:stretch>
            <a:fillRect/>
          </a:stretch>
        </p:blipFill>
        <p:spPr>
          <a:xfrm>
            <a:off x="-54681" y="-32659"/>
            <a:ext cx="12279088" cy="6906987"/>
          </a:xfrm>
          <a:prstGeom prst="rect">
            <a:avLst/>
          </a:prstGeom>
        </p:spPr>
      </p:pic>
      <p:sp>
        <p:nvSpPr>
          <p:cNvPr id="5" name="Rectangle 4">
            <a:extLst>
              <a:ext uri="{FF2B5EF4-FFF2-40B4-BE49-F238E27FC236}">
                <a16:creationId xmlns:a16="http://schemas.microsoft.com/office/drawing/2014/main" id="{523206A5-8625-E84E-AF68-BDA03A180ACA}"/>
              </a:ext>
            </a:extLst>
          </p:cNvPr>
          <p:cNvSpPr/>
          <p:nvPr/>
        </p:nvSpPr>
        <p:spPr>
          <a:xfrm>
            <a:off x="4468837" y="258118"/>
            <a:ext cx="6096000" cy="707886"/>
          </a:xfrm>
          <a:prstGeom prst="rect">
            <a:avLst/>
          </a:prstGeom>
        </p:spPr>
        <p:txBody>
          <a:bodyPr>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Billing:</a:t>
            </a:r>
            <a:endParaRPr lang="en-US" sz="36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43489C5-D8B7-5442-940C-32D6451675AF}"/>
              </a:ext>
            </a:extLst>
          </p:cNvPr>
          <p:cNvSpPr/>
          <p:nvPr/>
        </p:nvSpPr>
        <p:spPr>
          <a:xfrm>
            <a:off x="3484098" y="1356456"/>
            <a:ext cx="8417170" cy="3477875"/>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ea typeface="Cambria" pitchFamily="18" charset="0"/>
                <a:cs typeface="Calibri" panose="020F0502020204030204" pitchFamily="34" charset="0"/>
              </a:rPr>
              <a:t>Why bills increase</a:t>
            </a:r>
          </a:p>
          <a:p>
            <a:pPr marL="342900" indent="-342900">
              <a:buFont typeface="Arial" panose="020B0604020202020204" pitchFamily="34" charset="0"/>
              <a:buChar char="•"/>
            </a:pPr>
            <a:endParaRPr lang="en-US" sz="2000" dirty="0">
              <a:solidFill>
                <a:schemeClr val="bg1"/>
              </a:solidFill>
              <a:latin typeface="Calibri" panose="020F0502020204030204" pitchFamily="34" charset="0"/>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Calibri" panose="020F0502020204030204" pitchFamily="34" charset="0"/>
                <a:ea typeface="Cambria" pitchFamily="18" charset="0"/>
                <a:cs typeface="Calibri" panose="020F0502020204030204" pitchFamily="34" charset="0"/>
              </a:rPr>
              <a:t>Billing Comparison</a:t>
            </a:r>
          </a:p>
          <a:p>
            <a:pPr marL="342900" indent="-342900">
              <a:buFont typeface="Arial" panose="020B0604020202020204" pitchFamily="34" charset="0"/>
              <a:buChar char="•"/>
            </a:pPr>
            <a:endParaRPr lang="en-US" sz="2000" dirty="0">
              <a:solidFill>
                <a:schemeClr val="bg1"/>
              </a:solidFill>
              <a:latin typeface="Calibri" panose="020F0502020204030204" pitchFamily="34" charset="0"/>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Calibri" panose="020F0502020204030204" pitchFamily="34" charset="0"/>
                <a:ea typeface="Cambria" pitchFamily="18" charset="0"/>
                <a:cs typeface="Calibri" panose="020F0502020204030204" pitchFamily="34" charset="0"/>
              </a:rPr>
              <a:t>IDA</a:t>
            </a:r>
          </a:p>
          <a:p>
            <a:pPr marL="342900" indent="-342900">
              <a:buFont typeface="Arial" panose="020B0604020202020204" pitchFamily="34" charset="0"/>
              <a:buChar char="•"/>
            </a:pPr>
            <a:endParaRPr lang="en-US" sz="2000" dirty="0">
              <a:solidFill>
                <a:schemeClr val="bg1"/>
              </a:solidFill>
              <a:latin typeface="Calibri" panose="020F0502020204030204" pitchFamily="34" charset="0"/>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Calibri" panose="020F0502020204030204" pitchFamily="34" charset="0"/>
                <a:ea typeface="Cambria" pitchFamily="18" charset="0"/>
                <a:cs typeface="Calibri" panose="020F0502020204030204" pitchFamily="34" charset="0"/>
              </a:rPr>
              <a:t>IBA</a:t>
            </a:r>
          </a:p>
          <a:p>
            <a:endParaRPr lang="en-US" sz="2000" dirty="0">
              <a:solidFill>
                <a:schemeClr val="bg1"/>
              </a:solidFill>
              <a:latin typeface="Calibri" panose="020F0502020204030204" pitchFamily="34" charset="0"/>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Calibri" panose="020F0502020204030204" pitchFamily="34" charset="0"/>
                <a:ea typeface="Cambria" pitchFamily="18" charset="0"/>
                <a:cs typeface="Calibri" panose="020F0502020204030204" pitchFamily="34" charset="0"/>
              </a:rPr>
              <a:t>Billing Cycles and Prorates</a:t>
            </a:r>
          </a:p>
          <a:p>
            <a:pPr marL="342900" indent="-342900">
              <a:buFont typeface="Arial" panose="020B0604020202020204" pitchFamily="34" charset="0"/>
              <a:buChar char="•"/>
            </a:pPr>
            <a:endParaRPr lang="en-US" sz="2000" dirty="0">
              <a:solidFill>
                <a:schemeClr val="bg1"/>
              </a:solidFill>
              <a:latin typeface="Calibri" panose="020F0502020204030204" pitchFamily="34" charset="0"/>
              <a:ea typeface="Cambria" pitchFamily="18"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Calibri" panose="020F0502020204030204" pitchFamily="34" charset="0"/>
                <a:ea typeface="Cambria" pitchFamily="18" charset="0"/>
                <a:cs typeface="Calibri" panose="020F0502020204030204" pitchFamily="34" charset="0"/>
              </a:rPr>
              <a:t>TC  Policies &amp; Appointment  Discipline ($80 fee for technician visit).</a:t>
            </a:r>
          </a:p>
        </p:txBody>
      </p:sp>
    </p:spTree>
    <p:extLst>
      <p:ext uri="{BB962C8B-B14F-4D97-AF65-F5344CB8AC3E}">
        <p14:creationId xmlns:p14="http://schemas.microsoft.com/office/powerpoint/2010/main" val="304454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F2BFF541-B89B-2A4B-93D7-A833C9DBA548}"/>
              </a:ext>
            </a:extLst>
          </p:cNvPr>
          <p:cNvPicPr>
            <a:picLocks noChangeAspect="1"/>
          </p:cNvPicPr>
          <p:nvPr/>
        </p:nvPicPr>
        <p:blipFill>
          <a:blip r:embed="rId2"/>
          <a:stretch>
            <a:fillRect/>
          </a:stretch>
        </p:blipFill>
        <p:spPr>
          <a:xfrm>
            <a:off x="-32659" y="-102716"/>
            <a:ext cx="12432665" cy="6993374"/>
          </a:xfrm>
          <a:prstGeom prst="rect">
            <a:avLst/>
          </a:prstGeom>
        </p:spPr>
      </p:pic>
      <p:sp>
        <p:nvSpPr>
          <p:cNvPr id="5" name="Rectangle 4">
            <a:extLst>
              <a:ext uri="{FF2B5EF4-FFF2-40B4-BE49-F238E27FC236}">
                <a16:creationId xmlns:a16="http://schemas.microsoft.com/office/drawing/2014/main" id="{9E3A3D6B-420E-8940-BD99-0B3C4A7FB583}"/>
              </a:ext>
            </a:extLst>
          </p:cNvPr>
          <p:cNvSpPr/>
          <p:nvPr/>
        </p:nvSpPr>
        <p:spPr>
          <a:xfrm>
            <a:off x="6313226" y="135374"/>
            <a:ext cx="2326855" cy="769441"/>
          </a:xfrm>
          <a:prstGeom prst="rect">
            <a:avLst/>
          </a:prstGeom>
        </p:spPr>
        <p:txBody>
          <a:bodyPr wrap="none">
            <a:spAutoFit/>
          </a:bodyPr>
          <a:lstStyle/>
          <a:p>
            <a:pPr algn="ctr"/>
            <a:r>
              <a:rPr lang="en-US" sz="4400" u="sng" dirty="0">
                <a:solidFill>
                  <a:schemeClr val="bg1"/>
                </a:solidFill>
                <a:latin typeface="Calibri" panose="020F0502020204030204" pitchFamily="34" charset="0"/>
                <a:cs typeface="Calibri" panose="020F0502020204030204" pitchFamily="34" charset="0"/>
              </a:rPr>
              <a:t>Increases</a:t>
            </a:r>
            <a:endParaRPr lang="en-US" sz="4400" dirty="0">
              <a:solidFill>
                <a:schemeClr val="bg1"/>
              </a:solidFill>
              <a:latin typeface="Calibri" panose="020F0502020204030204" pitchFamily="34" charset="0"/>
              <a:cs typeface="Calibri" panose="020F0502020204030204" pitchFamily="34" charset="0"/>
            </a:endParaRPr>
          </a:p>
        </p:txBody>
      </p:sp>
      <p:sp>
        <p:nvSpPr>
          <p:cNvPr id="8" name="Google Shape;98;p3"/>
          <p:cNvSpPr/>
          <p:nvPr/>
        </p:nvSpPr>
        <p:spPr>
          <a:xfrm>
            <a:off x="3319976" y="1041656"/>
            <a:ext cx="8117058" cy="526297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There are some reasons why a bill could increase.</a:t>
            </a:r>
            <a:br>
              <a:rPr lang="en-US" sz="2400" b="0" i="0" u="none" strike="noStrike" cap="none" dirty="0">
                <a:solidFill>
                  <a:schemeClr val="lt1"/>
                </a:solidFill>
                <a:latin typeface="Calibri"/>
                <a:ea typeface="Calibri"/>
                <a:cs typeface="Calibri"/>
                <a:sym typeface="Calibri"/>
              </a:rPr>
            </a:br>
            <a:br>
              <a:rPr lang="en-US" sz="2400" b="0" i="0" u="none" strike="noStrike" cap="none" dirty="0">
                <a:solidFill>
                  <a:schemeClr val="lt1"/>
                </a:solidFill>
                <a:latin typeface="Calibri"/>
                <a:ea typeface="Calibri"/>
                <a:cs typeface="Calibri"/>
                <a:sym typeface="Calibri"/>
              </a:rPr>
            </a:br>
            <a:r>
              <a:rPr lang="en-US" sz="2400" b="0" i="0" u="none" strike="noStrike" cap="none" dirty="0">
                <a:solidFill>
                  <a:schemeClr val="lt1"/>
                </a:solidFill>
                <a:latin typeface="Calibri"/>
                <a:ea typeface="Calibri"/>
                <a:cs typeface="Calibri"/>
                <a:sym typeface="Calibri"/>
              </a:rPr>
              <a:t>- Changes on </a:t>
            </a:r>
            <a:r>
              <a:rPr lang="en-US" sz="2400" dirty="0">
                <a:solidFill>
                  <a:schemeClr val="lt1"/>
                </a:solidFill>
                <a:latin typeface="Calibri"/>
                <a:ea typeface="Calibri"/>
                <a:cs typeface="Calibri"/>
                <a:sym typeface="Calibri"/>
              </a:rPr>
              <a:t>Optimum </a:t>
            </a:r>
            <a:r>
              <a:rPr lang="en-US" sz="2400" b="0" i="0" u="none" strike="noStrike" cap="none" dirty="0">
                <a:solidFill>
                  <a:schemeClr val="lt1"/>
                </a:solidFill>
                <a:latin typeface="Calibri"/>
                <a:ea typeface="Calibri"/>
                <a:cs typeface="Calibri"/>
                <a:sym typeface="Calibri"/>
              </a:rPr>
              <a:t>standard  prices.</a:t>
            </a:r>
            <a:br>
              <a:rPr lang="en-US" sz="2400" b="0" i="0" u="none" strike="noStrike" cap="none" dirty="0">
                <a:solidFill>
                  <a:schemeClr val="lt1"/>
                </a:solidFill>
                <a:latin typeface="Calibri"/>
                <a:ea typeface="Calibri"/>
                <a:cs typeface="Calibri"/>
                <a:sym typeface="Calibri"/>
              </a:rPr>
            </a:br>
            <a:r>
              <a:rPr lang="en-US" sz="2400" b="0" i="0" u="none" strike="noStrike" cap="none" dirty="0">
                <a:solidFill>
                  <a:schemeClr val="lt1"/>
                </a:solidFill>
                <a:latin typeface="Calibri"/>
                <a:ea typeface="Calibri"/>
                <a:cs typeface="Calibri"/>
                <a:sym typeface="Calibri"/>
              </a:rPr>
              <a:t>- Upgrades that customers perform in their accounts.</a:t>
            </a:r>
            <a:br>
              <a:rPr lang="en-US" sz="2400" b="0" i="0" u="none" strike="noStrike" cap="none" dirty="0">
                <a:solidFill>
                  <a:schemeClr val="lt1"/>
                </a:solidFill>
                <a:latin typeface="Calibri"/>
                <a:ea typeface="Calibri"/>
                <a:cs typeface="Calibri"/>
                <a:sym typeface="Calibri"/>
              </a:rPr>
            </a:br>
            <a:r>
              <a:rPr lang="en-US" sz="2400" b="0" i="0" u="none" strike="noStrike" cap="none" dirty="0">
                <a:solidFill>
                  <a:schemeClr val="lt1"/>
                </a:solidFill>
                <a:latin typeface="Calibri"/>
                <a:ea typeface="Calibri"/>
                <a:cs typeface="Calibri"/>
                <a:sym typeface="Calibri"/>
              </a:rPr>
              <a:t>- Promotion Expired. </a:t>
            </a:r>
            <a:endParaRPr dirty="0"/>
          </a:p>
          <a:p>
            <a:pPr marL="0" marR="0" lvl="0" indent="0" algn="l" rtl="0">
              <a:spcBef>
                <a:spcPts val="0"/>
              </a:spcBef>
              <a:spcAft>
                <a:spcPts val="0"/>
              </a:spcAft>
              <a:buNone/>
            </a:pPr>
            <a:endParaRPr sz="2400" dirty="0">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One of  the most common is because the customers Promotion expired. </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Clr>
                <a:srgbClr val="0070C0"/>
              </a:buClr>
              <a:buSzPts val="2400"/>
              <a:buFont typeface="Arial"/>
              <a:buChar char="•"/>
            </a:pPr>
            <a:r>
              <a:rPr lang="en-US" sz="2400" dirty="0">
                <a:solidFill>
                  <a:srgbClr val="0070C0"/>
                </a:solidFill>
                <a:highlight>
                  <a:srgbClr val="C0C0C0"/>
                </a:highlight>
                <a:latin typeface="Calibri"/>
                <a:ea typeface="Calibri"/>
                <a:cs typeface="Calibri"/>
                <a:sym typeface="Calibri"/>
              </a:rPr>
              <a:t>Promotions</a:t>
            </a:r>
            <a:r>
              <a:rPr lang="en-US" sz="2400" dirty="0">
                <a:solidFill>
                  <a:schemeClr val="dk1"/>
                </a:solidFill>
                <a:latin typeface="Calibri"/>
                <a:ea typeface="Calibri"/>
                <a:cs typeface="Calibri"/>
                <a:sym typeface="Calibri"/>
              </a:rPr>
              <a:t> </a:t>
            </a:r>
            <a:r>
              <a:rPr lang="en-US" sz="2400" dirty="0">
                <a:solidFill>
                  <a:schemeClr val="lt1"/>
                </a:solidFill>
                <a:latin typeface="Calibri"/>
                <a:ea typeface="Calibri"/>
                <a:cs typeface="Calibri"/>
                <a:sym typeface="Calibri"/>
              </a:rPr>
              <a:t>are a way to provide customers an opportunity to enjoy what Optimum has to offer at a discounted price. They are usually good for a time period of 12 to 24 months, and they are renewed periodically until they reach the regular rate of the service.</a:t>
            </a:r>
            <a:endParaRPr dirty="0"/>
          </a:p>
        </p:txBody>
      </p:sp>
    </p:spTree>
    <p:extLst>
      <p:ext uri="{BB962C8B-B14F-4D97-AF65-F5344CB8AC3E}">
        <p14:creationId xmlns:p14="http://schemas.microsoft.com/office/powerpoint/2010/main" val="319296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2F10AB54-D2FD-3846-9FB5-2E5DB45A2A71}"/>
              </a:ext>
            </a:extLst>
          </p:cNvPr>
          <p:cNvPicPr>
            <a:picLocks noChangeAspect="1"/>
          </p:cNvPicPr>
          <p:nvPr/>
        </p:nvPicPr>
        <p:blipFill>
          <a:blip r:embed="rId2"/>
          <a:stretch>
            <a:fillRect/>
          </a:stretch>
        </p:blipFill>
        <p:spPr>
          <a:xfrm>
            <a:off x="-137829" y="-44718"/>
            <a:ext cx="12474699" cy="7017018"/>
          </a:xfrm>
          <a:prstGeom prst="rect">
            <a:avLst/>
          </a:prstGeom>
        </p:spPr>
      </p:pic>
      <p:pic>
        <p:nvPicPr>
          <p:cNvPr id="5" name="4 Marcador de contenido" descr="1Bill.PNG">
            <a:extLst>
              <a:ext uri="{FF2B5EF4-FFF2-40B4-BE49-F238E27FC236}">
                <a16:creationId xmlns:a16="http://schemas.microsoft.com/office/drawing/2014/main" id="{5D9AF6C5-96E9-7443-8A9F-4E7D764E8802}"/>
              </a:ext>
            </a:extLst>
          </p:cNvPr>
          <p:cNvPicPr>
            <a:picLocks noGrp="1" noChangeAspect="1"/>
          </p:cNvPicPr>
          <p:nvPr>
            <p:ph sz="half" idx="1"/>
          </p:nvPr>
        </p:nvPicPr>
        <p:blipFill>
          <a:blip r:embed="rId3"/>
          <a:stretch>
            <a:fillRect/>
          </a:stretch>
        </p:blipFill>
        <p:spPr>
          <a:xfrm>
            <a:off x="3180472" y="1133787"/>
            <a:ext cx="4415014" cy="5342379"/>
          </a:xfrm>
          <a:ln>
            <a:solidFill>
              <a:schemeClr val="tx1"/>
            </a:solidFill>
          </a:ln>
        </p:spPr>
      </p:pic>
      <p:pic>
        <p:nvPicPr>
          <p:cNvPr id="6" name="5 Marcador de contenido" descr="2Bill.PNG">
            <a:extLst>
              <a:ext uri="{FF2B5EF4-FFF2-40B4-BE49-F238E27FC236}">
                <a16:creationId xmlns:a16="http://schemas.microsoft.com/office/drawing/2014/main" id="{C4147BE5-8E86-9D47-844A-4E3692E1F8EF}"/>
              </a:ext>
            </a:extLst>
          </p:cNvPr>
          <p:cNvPicPr>
            <a:picLocks noChangeAspect="1"/>
          </p:cNvPicPr>
          <p:nvPr/>
        </p:nvPicPr>
        <p:blipFill>
          <a:blip r:embed="rId4"/>
          <a:stretch>
            <a:fillRect/>
          </a:stretch>
        </p:blipFill>
        <p:spPr>
          <a:xfrm>
            <a:off x="7765393" y="1133787"/>
            <a:ext cx="4091487" cy="5342379"/>
          </a:xfrm>
          <a:prstGeom prst="rect">
            <a:avLst/>
          </a:prstGeom>
          <a:ln>
            <a:solidFill>
              <a:schemeClr val="tx1"/>
            </a:solidFill>
          </a:ln>
        </p:spPr>
      </p:pic>
      <p:sp>
        <p:nvSpPr>
          <p:cNvPr id="7" name="Rectangle 6">
            <a:extLst>
              <a:ext uri="{FF2B5EF4-FFF2-40B4-BE49-F238E27FC236}">
                <a16:creationId xmlns:a16="http://schemas.microsoft.com/office/drawing/2014/main" id="{2F8ABF97-5940-6F42-B2D2-AB62970C3A62}"/>
              </a:ext>
            </a:extLst>
          </p:cNvPr>
          <p:cNvSpPr/>
          <p:nvPr/>
        </p:nvSpPr>
        <p:spPr>
          <a:xfrm>
            <a:off x="4547486" y="44718"/>
            <a:ext cx="6096000" cy="809330"/>
          </a:xfrm>
          <a:prstGeom prst="rect">
            <a:avLst/>
          </a:prstGeom>
        </p:spPr>
        <p:txBody>
          <a:bodyPr>
            <a:spAutoFit/>
          </a:bodyPr>
          <a:lstStyle/>
          <a:p>
            <a:pPr algn="ctr"/>
            <a:r>
              <a:rPr lang="en-US" sz="3200" dirty="0">
                <a:solidFill>
                  <a:schemeClr val="bg1"/>
                </a:solidFill>
              </a:rPr>
              <a:t>We can confirm when a promotion expired with a bill comparison.</a:t>
            </a:r>
          </a:p>
        </p:txBody>
      </p:sp>
    </p:spTree>
    <p:extLst>
      <p:ext uri="{BB962C8B-B14F-4D97-AF65-F5344CB8AC3E}">
        <p14:creationId xmlns:p14="http://schemas.microsoft.com/office/powerpoint/2010/main" val="563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F5BCB234-0682-7347-84F1-3296D4E7962A}"/>
              </a:ext>
            </a:extLst>
          </p:cNvPr>
          <p:cNvPicPr>
            <a:picLocks noChangeAspect="1"/>
          </p:cNvPicPr>
          <p:nvPr/>
        </p:nvPicPr>
        <p:blipFill>
          <a:blip r:embed="rId2"/>
          <a:stretch>
            <a:fillRect/>
          </a:stretch>
        </p:blipFill>
        <p:spPr>
          <a:xfrm>
            <a:off x="-137829" y="-44718"/>
            <a:ext cx="12474699" cy="7017018"/>
          </a:xfrm>
          <a:prstGeom prst="rect">
            <a:avLst/>
          </a:prstGeom>
        </p:spPr>
      </p:pic>
      <p:sp>
        <p:nvSpPr>
          <p:cNvPr id="5" name="Rectangle 4">
            <a:extLst>
              <a:ext uri="{FF2B5EF4-FFF2-40B4-BE49-F238E27FC236}">
                <a16:creationId xmlns:a16="http://schemas.microsoft.com/office/drawing/2014/main" id="{FFBFC62B-5BEA-D542-BD7E-08938471C1F8}"/>
              </a:ext>
            </a:extLst>
          </p:cNvPr>
          <p:cNvSpPr/>
          <p:nvPr/>
        </p:nvSpPr>
        <p:spPr>
          <a:xfrm>
            <a:off x="3429585" y="504980"/>
            <a:ext cx="8431237" cy="954107"/>
          </a:xfrm>
          <a:prstGeom prst="rect">
            <a:avLst/>
          </a:prstGeom>
        </p:spPr>
        <p:txBody>
          <a:bodyPr wrap="square">
            <a:spAutoFit/>
          </a:bodyPr>
          <a:lstStyle/>
          <a:p>
            <a:pPr algn="ctr"/>
            <a:r>
              <a:rPr lang="en-US" sz="2800" dirty="0">
                <a:solidFill>
                  <a:schemeClr val="bg1"/>
                </a:solidFill>
              </a:rPr>
              <a:t>We can also view </a:t>
            </a:r>
            <a:r>
              <a:rPr lang="en-US" sz="2400" dirty="0">
                <a:solidFill>
                  <a:schemeClr val="bg1"/>
                </a:solidFill>
              </a:rPr>
              <a:t>active</a:t>
            </a:r>
            <a:r>
              <a:rPr lang="en-US" sz="2800" dirty="0">
                <a:solidFill>
                  <a:schemeClr val="bg1"/>
                </a:solidFill>
              </a:rPr>
              <a:t> and expired promotions in IDA on the Interactive Home Page under the Promo History Tab. </a:t>
            </a:r>
          </a:p>
        </p:txBody>
      </p:sp>
      <p:pic>
        <p:nvPicPr>
          <p:cNvPr id="6" name="Content Placeholder 10">
            <a:extLst>
              <a:ext uri="{FF2B5EF4-FFF2-40B4-BE49-F238E27FC236}">
                <a16:creationId xmlns:a16="http://schemas.microsoft.com/office/drawing/2014/main" id="{75B50406-1053-154E-88A1-2179AA7A4ED1}"/>
              </a:ext>
            </a:extLst>
          </p:cNvPr>
          <p:cNvPicPr>
            <a:picLocks noChangeAspect="1"/>
          </p:cNvPicPr>
          <p:nvPr/>
        </p:nvPicPr>
        <p:blipFill>
          <a:blip r:embed="rId3"/>
          <a:stretch>
            <a:fillRect/>
          </a:stretch>
        </p:blipFill>
        <p:spPr>
          <a:xfrm>
            <a:off x="3429585" y="1825625"/>
            <a:ext cx="8561196" cy="4030811"/>
          </a:xfrm>
          <a:prstGeom prst="rect">
            <a:avLst/>
          </a:prstGeom>
        </p:spPr>
      </p:pic>
    </p:spTree>
    <p:extLst>
      <p:ext uri="{BB962C8B-B14F-4D97-AF65-F5344CB8AC3E}">
        <p14:creationId xmlns:p14="http://schemas.microsoft.com/office/powerpoint/2010/main" val="279769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F5BCB234-0682-7347-84F1-3296D4E7962A}"/>
              </a:ext>
            </a:extLst>
          </p:cNvPr>
          <p:cNvPicPr>
            <a:picLocks noChangeAspect="1"/>
          </p:cNvPicPr>
          <p:nvPr/>
        </p:nvPicPr>
        <p:blipFill>
          <a:blip r:embed="rId2"/>
          <a:stretch>
            <a:fillRect/>
          </a:stretch>
        </p:blipFill>
        <p:spPr>
          <a:xfrm>
            <a:off x="-137829" y="-44718"/>
            <a:ext cx="12474699" cy="7017018"/>
          </a:xfrm>
          <a:prstGeom prst="rect">
            <a:avLst/>
          </a:prstGeom>
        </p:spPr>
      </p:pic>
      <p:sp>
        <p:nvSpPr>
          <p:cNvPr id="8" name="Google Shape;134;g9391a096f8_0_49"/>
          <p:cNvSpPr txBox="1"/>
          <p:nvPr/>
        </p:nvSpPr>
        <p:spPr>
          <a:xfrm>
            <a:off x="3002845" y="293511"/>
            <a:ext cx="8996550" cy="7883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400" b="1" dirty="0">
                <a:solidFill>
                  <a:srgbClr val="FFFFFF"/>
                </a:solidFill>
                <a:latin typeface="Calibri"/>
                <a:ea typeface="Calibri"/>
                <a:cs typeface="Calibri"/>
                <a:sym typeface="Calibri"/>
              </a:rPr>
              <a:t>Balance last statement and payments </a:t>
            </a:r>
            <a:endParaRPr sz="3200" dirty="0">
              <a:solidFill>
                <a:srgbClr val="FFFFFF"/>
              </a:solidFill>
              <a:latin typeface="Calibri"/>
              <a:ea typeface="Calibri"/>
              <a:cs typeface="Calibri"/>
              <a:sym typeface="Calibri"/>
            </a:endParaRPr>
          </a:p>
        </p:txBody>
      </p:sp>
      <p:sp>
        <p:nvSpPr>
          <p:cNvPr id="9" name="Google Shape;135;g9391a096f8_0_49"/>
          <p:cNvSpPr txBox="1"/>
          <p:nvPr/>
        </p:nvSpPr>
        <p:spPr>
          <a:xfrm>
            <a:off x="3087276" y="1775434"/>
            <a:ext cx="3833230" cy="40474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FFFF"/>
              </a:buClr>
              <a:buSzPts val="2000"/>
              <a:buChar char="•"/>
            </a:pPr>
            <a:r>
              <a:rPr lang="en-US" sz="2000" dirty="0">
                <a:solidFill>
                  <a:srgbClr val="FFFFFF"/>
                </a:solidFill>
                <a:latin typeface="Calibri"/>
                <a:ea typeface="Calibri"/>
                <a:cs typeface="Calibri"/>
                <a:sym typeface="Calibri"/>
              </a:rPr>
              <a:t>We can see here the same information. However, there are the details about the payment. For example, the payment method that the customer used in this case it was a Credit Card and the payment was for $303.56 and there was a remind balance of $121.57 because the total amount due for the previous bill was for $425.13.</a:t>
            </a:r>
            <a:endParaRPr sz="1600" dirty="0">
              <a:solidFill>
                <a:srgbClr val="FFFFFF"/>
              </a:solidFill>
              <a:latin typeface="Calibri"/>
              <a:ea typeface="Calibri"/>
              <a:cs typeface="Calibri"/>
              <a:sym typeface="Calibri"/>
            </a:endParaRPr>
          </a:p>
        </p:txBody>
      </p:sp>
      <p:pic>
        <p:nvPicPr>
          <p:cNvPr id="10" name="Google Shape;136;g9391a096f8_0_49"/>
          <p:cNvPicPr preferRelativeResize="0"/>
          <p:nvPr/>
        </p:nvPicPr>
        <p:blipFill rotWithShape="1">
          <a:blip r:embed="rId3">
            <a:alphaModFix/>
          </a:blip>
          <a:srcRect/>
          <a:stretch/>
        </p:blipFill>
        <p:spPr>
          <a:xfrm>
            <a:off x="7065376" y="2752244"/>
            <a:ext cx="5126624" cy="1150306"/>
          </a:xfrm>
          <a:prstGeom prst="rect">
            <a:avLst/>
          </a:prstGeom>
          <a:noFill/>
          <a:ln>
            <a:noFill/>
          </a:ln>
        </p:spPr>
      </p:pic>
      <p:sp>
        <p:nvSpPr>
          <p:cNvPr id="11" name="Google Shape;121;p4"/>
          <p:cNvSpPr/>
          <p:nvPr/>
        </p:nvSpPr>
        <p:spPr>
          <a:xfrm>
            <a:off x="7065376" y="3409243"/>
            <a:ext cx="5126624" cy="469535"/>
          </a:xfrm>
          <a:prstGeom prst="rect">
            <a:avLst/>
          </a:prstGeom>
          <a:noFill/>
          <a:ln w="57150" cap="flat" cmpd="sng">
            <a:solidFill>
              <a:srgbClr val="00B05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12" name="Google Shape;121;p4"/>
          <p:cNvSpPr/>
          <p:nvPr/>
        </p:nvSpPr>
        <p:spPr>
          <a:xfrm>
            <a:off x="11413066" y="2804089"/>
            <a:ext cx="756355" cy="317135"/>
          </a:xfrm>
          <a:prstGeom prst="rect">
            <a:avLst/>
          </a:prstGeom>
          <a:noFill/>
          <a:ln w="57150" cap="flat" cmpd="sng">
            <a:solidFill>
              <a:srgbClr val="00B05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Tree>
    <p:extLst>
      <p:ext uri="{BB962C8B-B14F-4D97-AF65-F5344CB8AC3E}">
        <p14:creationId xmlns:p14="http://schemas.microsoft.com/office/powerpoint/2010/main" val="151873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F5BCB234-0682-7347-84F1-3296D4E7962A}"/>
              </a:ext>
            </a:extLst>
          </p:cNvPr>
          <p:cNvPicPr>
            <a:picLocks noChangeAspect="1"/>
          </p:cNvPicPr>
          <p:nvPr/>
        </p:nvPicPr>
        <p:blipFill>
          <a:blip r:embed="rId2"/>
          <a:stretch>
            <a:fillRect/>
          </a:stretch>
        </p:blipFill>
        <p:spPr>
          <a:xfrm>
            <a:off x="-137829" y="-44718"/>
            <a:ext cx="12474699" cy="7017018"/>
          </a:xfrm>
          <a:prstGeom prst="rect">
            <a:avLst/>
          </a:prstGeom>
        </p:spPr>
      </p:pic>
      <p:sp>
        <p:nvSpPr>
          <p:cNvPr id="13" name="Google Shape;150;g9391a096f8_0_89"/>
          <p:cNvSpPr txBox="1"/>
          <p:nvPr/>
        </p:nvSpPr>
        <p:spPr>
          <a:xfrm>
            <a:off x="3044209" y="-44718"/>
            <a:ext cx="4369500" cy="115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400" b="1" i="1" dirty="0">
                <a:solidFill>
                  <a:srgbClr val="FFFFFF"/>
                </a:solidFill>
                <a:latin typeface="Calibri"/>
                <a:ea typeface="Calibri"/>
                <a:cs typeface="Calibri"/>
                <a:sym typeface="Calibri"/>
              </a:rPr>
              <a:t>Payment Options</a:t>
            </a:r>
            <a:endParaRPr sz="3200" dirty="0">
              <a:solidFill>
                <a:srgbClr val="FFFFFF"/>
              </a:solidFill>
              <a:latin typeface="Calibri"/>
              <a:ea typeface="Calibri"/>
              <a:cs typeface="Calibri"/>
              <a:sym typeface="Calibri"/>
            </a:endParaRPr>
          </a:p>
        </p:txBody>
      </p:sp>
      <p:pic>
        <p:nvPicPr>
          <p:cNvPr id="2" name="Imagen 1"/>
          <p:cNvPicPr>
            <a:picLocks noChangeAspect="1"/>
          </p:cNvPicPr>
          <p:nvPr/>
        </p:nvPicPr>
        <p:blipFill>
          <a:blip r:embed="rId3"/>
          <a:stretch>
            <a:fillRect/>
          </a:stretch>
        </p:blipFill>
        <p:spPr>
          <a:xfrm>
            <a:off x="4120445" y="931478"/>
            <a:ext cx="6147681" cy="55144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114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F5BCB234-0682-7347-84F1-3296D4E7962A}"/>
              </a:ext>
            </a:extLst>
          </p:cNvPr>
          <p:cNvPicPr>
            <a:picLocks noChangeAspect="1"/>
          </p:cNvPicPr>
          <p:nvPr/>
        </p:nvPicPr>
        <p:blipFill>
          <a:blip r:embed="rId2"/>
          <a:stretch>
            <a:fillRect/>
          </a:stretch>
        </p:blipFill>
        <p:spPr>
          <a:xfrm>
            <a:off x="-137829" y="-44718"/>
            <a:ext cx="12474699" cy="7017018"/>
          </a:xfrm>
          <a:prstGeom prst="rect">
            <a:avLst/>
          </a:prstGeom>
        </p:spPr>
      </p:pic>
      <p:sp>
        <p:nvSpPr>
          <p:cNvPr id="5" name="Google Shape;164;g9391a096f8_0_107"/>
          <p:cNvSpPr txBox="1"/>
          <p:nvPr/>
        </p:nvSpPr>
        <p:spPr>
          <a:xfrm>
            <a:off x="3102750" y="711200"/>
            <a:ext cx="3760894" cy="528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5100" dirty="0">
                <a:solidFill>
                  <a:srgbClr val="FFFFFF"/>
                </a:solidFill>
                <a:latin typeface="Calibri"/>
                <a:ea typeface="Calibri"/>
                <a:cs typeface="Calibri"/>
                <a:sym typeface="Calibri"/>
              </a:rPr>
              <a:t>IBA: </a:t>
            </a:r>
            <a:br>
              <a:rPr lang="en-US" sz="5100" dirty="0">
                <a:solidFill>
                  <a:srgbClr val="FFFFFF"/>
                </a:solidFill>
                <a:latin typeface="Calibri"/>
                <a:ea typeface="Calibri"/>
                <a:cs typeface="Calibri"/>
                <a:sym typeface="Calibri"/>
              </a:rPr>
            </a:br>
            <a:r>
              <a:rPr lang="en-US" sz="3100" dirty="0">
                <a:solidFill>
                  <a:srgbClr val="FFFFFF"/>
                </a:solidFill>
                <a:latin typeface="Calibri"/>
                <a:ea typeface="Calibri"/>
                <a:cs typeface="Calibri"/>
                <a:sym typeface="Calibri"/>
              </a:rPr>
              <a:t>This is our intelligent Billing assistant tool.</a:t>
            </a:r>
            <a:br>
              <a:rPr lang="en-US" sz="3100" dirty="0">
                <a:solidFill>
                  <a:srgbClr val="FFFFFF"/>
                </a:solidFill>
                <a:latin typeface="Calibri"/>
                <a:ea typeface="Calibri"/>
                <a:cs typeface="Calibri"/>
                <a:sym typeface="Calibri"/>
              </a:rPr>
            </a:br>
            <a:br>
              <a:rPr lang="en-US" sz="1900" dirty="0">
                <a:solidFill>
                  <a:srgbClr val="FFFFFF"/>
                </a:solidFill>
                <a:latin typeface="Calibri"/>
                <a:ea typeface="Calibri"/>
                <a:cs typeface="Calibri"/>
                <a:sym typeface="Calibri"/>
              </a:rPr>
            </a:br>
            <a:r>
              <a:rPr lang="en-US" sz="1900" dirty="0">
                <a:solidFill>
                  <a:srgbClr val="FFFFFF"/>
                </a:solidFill>
                <a:latin typeface="Calibri"/>
                <a:ea typeface="Calibri"/>
                <a:cs typeface="Calibri"/>
                <a:sym typeface="Calibri"/>
              </a:rPr>
              <a:t>With this tool we can verify all the information related to payments, past due balance, credit request, restore services, cancel non-payment disconnect order, apply credit for services interruption and late fee. </a:t>
            </a:r>
            <a:endParaRPr sz="5100" dirty="0">
              <a:solidFill>
                <a:srgbClr val="FFFFFF"/>
              </a:solidFill>
              <a:latin typeface="Calibri"/>
              <a:ea typeface="Calibri"/>
              <a:cs typeface="Calibri"/>
              <a:sym typeface="Calibri"/>
            </a:endParaRPr>
          </a:p>
        </p:txBody>
      </p:sp>
      <p:pic>
        <p:nvPicPr>
          <p:cNvPr id="6" name="Google Shape;165;g9391a096f8_0_107"/>
          <p:cNvPicPr preferRelativeResize="0"/>
          <p:nvPr/>
        </p:nvPicPr>
        <p:blipFill rotWithShape="1">
          <a:blip r:embed="rId3">
            <a:alphaModFix/>
          </a:blip>
          <a:srcRect/>
          <a:stretch/>
        </p:blipFill>
        <p:spPr>
          <a:xfrm>
            <a:off x="7105957" y="488598"/>
            <a:ext cx="4895762" cy="5880797"/>
          </a:xfrm>
          <a:prstGeom prst="rect">
            <a:avLst/>
          </a:prstGeom>
          <a:noFill/>
          <a:ln>
            <a:noFill/>
          </a:ln>
        </p:spPr>
      </p:pic>
    </p:spTree>
    <p:extLst>
      <p:ext uri="{BB962C8B-B14F-4D97-AF65-F5344CB8AC3E}">
        <p14:creationId xmlns:p14="http://schemas.microsoft.com/office/powerpoint/2010/main" val="681957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F5BCB234-0682-7347-84F1-3296D4E7962A}"/>
              </a:ext>
            </a:extLst>
          </p:cNvPr>
          <p:cNvPicPr>
            <a:picLocks noChangeAspect="1"/>
          </p:cNvPicPr>
          <p:nvPr/>
        </p:nvPicPr>
        <p:blipFill>
          <a:blip r:embed="rId2"/>
          <a:stretch>
            <a:fillRect/>
          </a:stretch>
        </p:blipFill>
        <p:spPr>
          <a:xfrm>
            <a:off x="-137829" y="-44718"/>
            <a:ext cx="12474699" cy="7017018"/>
          </a:xfrm>
          <a:prstGeom prst="rect">
            <a:avLst/>
          </a:prstGeom>
        </p:spPr>
      </p:pic>
      <p:sp>
        <p:nvSpPr>
          <p:cNvPr id="8" name="Google Shape;170;g9391a096f8_0_115"/>
          <p:cNvSpPr txBox="1"/>
          <p:nvPr/>
        </p:nvSpPr>
        <p:spPr>
          <a:xfrm>
            <a:off x="2969052" y="135229"/>
            <a:ext cx="5157300" cy="1344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000" b="1" dirty="0">
                <a:solidFill>
                  <a:srgbClr val="FFFFFF"/>
                </a:solidFill>
                <a:latin typeface="Calibri"/>
                <a:ea typeface="Calibri"/>
                <a:cs typeface="Calibri"/>
                <a:sym typeface="Calibri"/>
              </a:rPr>
              <a:t>Billing/collections inquiry</a:t>
            </a:r>
            <a:endParaRPr sz="3200" dirty="0">
              <a:solidFill>
                <a:srgbClr val="FFFFFF"/>
              </a:solidFill>
              <a:latin typeface="Calibri"/>
              <a:ea typeface="Calibri"/>
              <a:cs typeface="Calibri"/>
              <a:sym typeface="Calibri"/>
            </a:endParaRPr>
          </a:p>
        </p:txBody>
      </p:sp>
      <p:sp>
        <p:nvSpPr>
          <p:cNvPr id="9" name="Google Shape;171;g9391a096f8_0_115"/>
          <p:cNvSpPr txBox="1"/>
          <p:nvPr/>
        </p:nvSpPr>
        <p:spPr>
          <a:xfrm>
            <a:off x="2969052" y="1775638"/>
            <a:ext cx="5157300" cy="3908404"/>
          </a:xfrm>
          <a:prstGeom prst="rect">
            <a:avLst/>
          </a:prstGeom>
          <a:noFill/>
          <a:ln>
            <a:noFill/>
          </a:ln>
        </p:spPr>
        <p:txBody>
          <a:bodyPr spcFirstLastPara="1" wrap="square" lIns="91425" tIns="45700" rIns="91425" bIns="45700" anchor="t" anchorCtr="0">
            <a:noAutofit/>
          </a:bodyPr>
          <a:lstStyle/>
          <a:p>
            <a:pPr marL="0" lvl="0" indent="-19050" algn="l" rtl="0">
              <a:lnSpc>
                <a:spcPct val="90000"/>
              </a:lnSpc>
              <a:spcBef>
                <a:spcPts val="0"/>
              </a:spcBef>
              <a:spcAft>
                <a:spcPts val="0"/>
              </a:spcAft>
              <a:buClr>
                <a:srgbClr val="FFFFFF"/>
              </a:buClr>
              <a:buSzPts val="1700"/>
              <a:buChar char="•"/>
            </a:pPr>
            <a:r>
              <a:rPr lang="en-US" sz="1700" dirty="0">
                <a:solidFill>
                  <a:srgbClr val="FFFFFF"/>
                </a:solidFill>
                <a:latin typeface="Calibri"/>
                <a:ea typeface="Calibri"/>
                <a:cs typeface="Calibri"/>
                <a:sym typeface="Calibri"/>
              </a:rPr>
              <a:t>We can see here the current amount.</a:t>
            </a:r>
            <a:endParaRPr sz="1900" dirty="0">
              <a:solidFill>
                <a:srgbClr val="FFFFFF"/>
              </a:solidFill>
              <a:latin typeface="Calibri"/>
              <a:ea typeface="Calibri"/>
              <a:cs typeface="Calibri"/>
              <a:sym typeface="Calibri"/>
            </a:endParaRPr>
          </a:p>
          <a:p>
            <a:pPr marL="0" lvl="0" indent="-19050" algn="l" rtl="0">
              <a:lnSpc>
                <a:spcPct val="90000"/>
              </a:lnSpc>
              <a:spcBef>
                <a:spcPts val="1000"/>
              </a:spcBef>
              <a:spcAft>
                <a:spcPts val="0"/>
              </a:spcAft>
              <a:buClr>
                <a:srgbClr val="FFFFFF"/>
              </a:buClr>
              <a:buSzPts val="1700"/>
              <a:buChar char="•"/>
            </a:pPr>
            <a:r>
              <a:rPr lang="en-US" sz="1700" dirty="0">
                <a:solidFill>
                  <a:srgbClr val="FFFFFF"/>
                </a:solidFill>
                <a:latin typeface="Calibri"/>
                <a:ea typeface="Calibri"/>
                <a:cs typeface="Calibri"/>
                <a:sym typeface="Calibri"/>
              </a:rPr>
              <a:t>Last payment that we received/customer did. </a:t>
            </a:r>
            <a:endParaRPr sz="1900" dirty="0">
              <a:solidFill>
                <a:srgbClr val="FFFFFF"/>
              </a:solidFill>
              <a:latin typeface="Calibri"/>
              <a:ea typeface="Calibri"/>
              <a:cs typeface="Calibri"/>
              <a:sym typeface="Calibri"/>
            </a:endParaRPr>
          </a:p>
          <a:p>
            <a:pPr marL="0" lvl="0" indent="-19050" algn="l" rtl="0">
              <a:lnSpc>
                <a:spcPct val="90000"/>
              </a:lnSpc>
              <a:spcBef>
                <a:spcPts val="1000"/>
              </a:spcBef>
              <a:spcAft>
                <a:spcPts val="0"/>
              </a:spcAft>
              <a:buClr>
                <a:srgbClr val="FFFFFF"/>
              </a:buClr>
              <a:buSzPts val="1700"/>
              <a:buChar char="•"/>
            </a:pPr>
            <a:r>
              <a:rPr lang="en-US" sz="1700" dirty="0">
                <a:solidFill>
                  <a:srgbClr val="FFFFFF"/>
                </a:solidFill>
                <a:latin typeface="Calibri"/>
                <a:ea typeface="Calibri"/>
                <a:cs typeface="Calibri"/>
                <a:sym typeface="Calibri"/>
              </a:rPr>
              <a:t>Past due amount. </a:t>
            </a:r>
            <a:endParaRPr sz="1900" dirty="0">
              <a:solidFill>
                <a:srgbClr val="FFFFFF"/>
              </a:solidFill>
              <a:latin typeface="Calibri"/>
              <a:ea typeface="Calibri"/>
              <a:cs typeface="Calibri"/>
              <a:sym typeface="Calibri"/>
            </a:endParaRPr>
          </a:p>
          <a:p>
            <a:pPr marL="0" lvl="0" indent="-19050" algn="l" rtl="0">
              <a:lnSpc>
                <a:spcPct val="90000"/>
              </a:lnSpc>
              <a:spcBef>
                <a:spcPts val="1000"/>
              </a:spcBef>
              <a:spcAft>
                <a:spcPts val="0"/>
              </a:spcAft>
              <a:buClr>
                <a:srgbClr val="FFFFFF"/>
              </a:buClr>
              <a:buSzPts val="1700"/>
              <a:buChar char="•"/>
            </a:pPr>
            <a:r>
              <a:rPr lang="en-US" sz="1700" dirty="0">
                <a:solidFill>
                  <a:srgbClr val="FFFFFF"/>
                </a:solidFill>
                <a:latin typeface="Calibri"/>
                <a:ea typeface="Calibri"/>
                <a:cs typeface="Calibri"/>
                <a:sym typeface="Calibri"/>
              </a:rPr>
              <a:t>Balance for the current month. </a:t>
            </a:r>
            <a:endParaRPr sz="1900" dirty="0">
              <a:solidFill>
                <a:srgbClr val="FFFFFF"/>
              </a:solidFill>
              <a:latin typeface="Calibri"/>
              <a:ea typeface="Calibri"/>
              <a:cs typeface="Calibri"/>
              <a:sym typeface="Calibri"/>
            </a:endParaRPr>
          </a:p>
          <a:p>
            <a:pPr marL="0" lvl="0" indent="-19050" algn="l" rtl="0">
              <a:lnSpc>
                <a:spcPct val="90000"/>
              </a:lnSpc>
              <a:spcBef>
                <a:spcPts val="1000"/>
              </a:spcBef>
              <a:spcAft>
                <a:spcPts val="0"/>
              </a:spcAft>
              <a:buClr>
                <a:srgbClr val="FFFFFF"/>
              </a:buClr>
              <a:buSzPts val="1700"/>
              <a:buChar char="•"/>
            </a:pPr>
            <a:r>
              <a:rPr lang="en-US" sz="1700" dirty="0">
                <a:solidFill>
                  <a:srgbClr val="FFFFFF"/>
                </a:solidFill>
                <a:latin typeface="Calibri"/>
                <a:ea typeface="Calibri"/>
                <a:cs typeface="Calibri"/>
                <a:sym typeface="Calibri"/>
              </a:rPr>
              <a:t>Billing cycle. </a:t>
            </a:r>
            <a:endParaRPr sz="1900" dirty="0">
              <a:solidFill>
                <a:srgbClr val="FFFFFF"/>
              </a:solidFill>
              <a:latin typeface="Calibri"/>
              <a:ea typeface="Calibri"/>
              <a:cs typeface="Calibri"/>
              <a:sym typeface="Calibri"/>
            </a:endParaRPr>
          </a:p>
          <a:p>
            <a:pPr marL="0" lvl="0" indent="-19050" algn="l" rtl="0">
              <a:lnSpc>
                <a:spcPct val="90000"/>
              </a:lnSpc>
              <a:spcBef>
                <a:spcPts val="1000"/>
              </a:spcBef>
              <a:spcAft>
                <a:spcPts val="0"/>
              </a:spcAft>
              <a:buClr>
                <a:srgbClr val="FFFFFF"/>
              </a:buClr>
              <a:buSzPts val="1700"/>
              <a:buChar char="•"/>
            </a:pPr>
            <a:r>
              <a:rPr lang="en-US" sz="1700" dirty="0">
                <a:solidFill>
                  <a:srgbClr val="FFFFFF"/>
                </a:solidFill>
                <a:latin typeface="Calibri"/>
                <a:ea typeface="Calibri"/>
                <a:cs typeface="Calibri"/>
                <a:sym typeface="Calibri"/>
              </a:rPr>
              <a:t>The cut-off day.</a:t>
            </a:r>
            <a:endParaRPr sz="1900" dirty="0">
              <a:solidFill>
                <a:srgbClr val="FFFFFF"/>
              </a:solidFill>
              <a:latin typeface="Calibri"/>
              <a:ea typeface="Calibri"/>
              <a:cs typeface="Calibri"/>
              <a:sym typeface="Calibri"/>
            </a:endParaRPr>
          </a:p>
          <a:p>
            <a:pPr marL="0" lvl="0" indent="-19050" algn="l" rtl="0">
              <a:lnSpc>
                <a:spcPct val="90000"/>
              </a:lnSpc>
              <a:spcBef>
                <a:spcPts val="1000"/>
              </a:spcBef>
              <a:spcAft>
                <a:spcPts val="0"/>
              </a:spcAft>
              <a:buClr>
                <a:srgbClr val="FFFFFF"/>
              </a:buClr>
              <a:buSzPts val="1700"/>
              <a:buChar char="•"/>
            </a:pPr>
            <a:r>
              <a:rPr lang="en-US" sz="1700" b="1" dirty="0">
                <a:solidFill>
                  <a:srgbClr val="FFFFFF"/>
                </a:solidFill>
                <a:latin typeface="Calibri"/>
                <a:ea typeface="Calibri"/>
                <a:cs typeface="Calibri"/>
                <a:sym typeface="Calibri"/>
              </a:rPr>
              <a:t>On account status: </a:t>
            </a:r>
            <a:endParaRPr sz="1900" dirty="0">
              <a:solidFill>
                <a:srgbClr val="FFFFFF"/>
              </a:solidFill>
              <a:latin typeface="Calibri"/>
              <a:ea typeface="Calibri"/>
              <a:cs typeface="Calibri"/>
              <a:sym typeface="Calibri"/>
            </a:endParaRPr>
          </a:p>
          <a:p>
            <a:pPr marL="0" lvl="0" indent="-19050" algn="l" rtl="0">
              <a:lnSpc>
                <a:spcPct val="90000"/>
              </a:lnSpc>
              <a:spcBef>
                <a:spcPts val="1000"/>
              </a:spcBef>
              <a:spcAft>
                <a:spcPts val="0"/>
              </a:spcAft>
              <a:buClr>
                <a:srgbClr val="FFFFFF"/>
              </a:buClr>
              <a:buSzPts val="1700"/>
              <a:buChar char="•"/>
            </a:pPr>
            <a:r>
              <a:rPr lang="en-US" sz="1700" dirty="0">
                <a:solidFill>
                  <a:srgbClr val="FFFFFF"/>
                </a:solidFill>
                <a:latin typeface="Calibri"/>
                <a:ea typeface="Calibri"/>
                <a:cs typeface="Calibri"/>
                <a:sym typeface="Calibri"/>
              </a:rPr>
              <a:t>We can see the payment options that the customer has. (We do not use this one)</a:t>
            </a:r>
            <a:endParaRPr sz="1900" dirty="0">
              <a:solidFill>
                <a:srgbClr val="FFFFFF"/>
              </a:solidFill>
              <a:latin typeface="Calibri"/>
              <a:ea typeface="Calibri"/>
              <a:cs typeface="Calibri"/>
              <a:sym typeface="Calibri"/>
            </a:endParaRPr>
          </a:p>
          <a:p>
            <a:pPr marL="0" lvl="0" indent="-19050" algn="l" rtl="0">
              <a:lnSpc>
                <a:spcPct val="90000"/>
              </a:lnSpc>
              <a:spcBef>
                <a:spcPts val="1000"/>
              </a:spcBef>
              <a:spcAft>
                <a:spcPts val="0"/>
              </a:spcAft>
              <a:buClr>
                <a:srgbClr val="FFFFFF"/>
              </a:buClr>
              <a:buSzPts val="1700"/>
              <a:buChar char="•"/>
            </a:pPr>
            <a:r>
              <a:rPr lang="en-US" sz="1700" dirty="0">
                <a:solidFill>
                  <a:srgbClr val="FFFFFF"/>
                </a:solidFill>
                <a:latin typeface="Calibri"/>
                <a:ea typeface="Calibri"/>
                <a:cs typeface="Calibri"/>
                <a:sym typeface="Calibri"/>
              </a:rPr>
              <a:t>Method for research payment that hasn’t been posted. </a:t>
            </a:r>
            <a:endParaRPr sz="1900" dirty="0">
              <a:solidFill>
                <a:srgbClr val="FFFFFF"/>
              </a:solidFill>
              <a:latin typeface="Calibri"/>
              <a:ea typeface="Calibri"/>
              <a:cs typeface="Calibri"/>
              <a:sym typeface="Calibri"/>
            </a:endParaRPr>
          </a:p>
          <a:p>
            <a:pPr marL="0" lvl="0" indent="-19050" algn="l" rtl="0">
              <a:lnSpc>
                <a:spcPct val="90000"/>
              </a:lnSpc>
              <a:spcBef>
                <a:spcPts val="1000"/>
              </a:spcBef>
              <a:spcAft>
                <a:spcPts val="0"/>
              </a:spcAft>
              <a:buClr>
                <a:srgbClr val="FFFFFF"/>
              </a:buClr>
              <a:buSzPts val="1700"/>
              <a:buChar char="•"/>
            </a:pPr>
            <a:r>
              <a:rPr lang="en-US" sz="1700" dirty="0">
                <a:solidFill>
                  <a:srgbClr val="FFFFFF"/>
                </a:solidFill>
                <a:latin typeface="Calibri"/>
                <a:ea typeface="Calibri"/>
                <a:cs typeface="Calibri"/>
                <a:sym typeface="Calibri"/>
              </a:rPr>
              <a:t>T-gran information/notification</a:t>
            </a:r>
            <a:endParaRPr sz="1900" dirty="0">
              <a:solidFill>
                <a:srgbClr val="FFFFFF"/>
              </a:solidFill>
              <a:latin typeface="Calibri"/>
              <a:ea typeface="Calibri"/>
              <a:cs typeface="Calibri"/>
              <a:sym typeface="Calibri"/>
            </a:endParaRPr>
          </a:p>
          <a:p>
            <a:pPr marL="0" lvl="0" indent="-19050" algn="l" rtl="0">
              <a:lnSpc>
                <a:spcPct val="90000"/>
              </a:lnSpc>
              <a:spcBef>
                <a:spcPts val="1000"/>
              </a:spcBef>
              <a:spcAft>
                <a:spcPts val="0"/>
              </a:spcAft>
              <a:buClr>
                <a:srgbClr val="FFFFFF"/>
              </a:buClr>
              <a:buSzPts val="1700"/>
              <a:buChar char="•"/>
            </a:pPr>
            <a:r>
              <a:rPr lang="en-US" sz="1700" dirty="0">
                <a:solidFill>
                  <a:srgbClr val="FFFFFF"/>
                </a:solidFill>
                <a:latin typeface="Calibri"/>
                <a:ea typeface="Calibri"/>
                <a:cs typeface="Calibri"/>
                <a:sym typeface="Calibri"/>
              </a:rPr>
              <a:t>Cancel Non-pay disconnect process. </a:t>
            </a:r>
            <a:endParaRPr sz="1900" dirty="0">
              <a:solidFill>
                <a:srgbClr val="FFFFFF"/>
              </a:solidFill>
              <a:latin typeface="Calibri"/>
              <a:ea typeface="Calibri"/>
              <a:cs typeface="Calibri"/>
              <a:sym typeface="Calibri"/>
            </a:endParaRPr>
          </a:p>
        </p:txBody>
      </p:sp>
      <p:pic>
        <p:nvPicPr>
          <p:cNvPr id="10" name="Google Shape;172;g9391a096f8_0_115"/>
          <p:cNvPicPr preferRelativeResize="0"/>
          <p:nvPr/>
        </p:nvPicPr>
        <p:blipFill rotWithShape="1">
          <a:blip r:embed="rId3">
            <a:alphaModFix/>
          </a:blip>
          <a:srcRect/>
          <a:stretch/>
        </p:blipFill>
        <p:spPr>
          <a:xfrm>
            <a:off x="8016948" y="643467"/>
            <a:ext cx="4319921" cy="5435821"/>
          </a:xfrm>
          <a:prstGeom prst="rect">
            <a:avLst/>
          </a:prstGeom>
          <a:noFill/>
          <a:ln>
            <a:noFill/>
          </a:ln>
        </p:spPr>
      </p:pic>
    </p:spTree>
    <p:extLst>
      <p:ext uri="{BB962C8B-B14F-4D97-AF65-F5344CB8AC3E}">
        <p14:creationId xmlns:p14="http://schemas.microsoft.com/office/powerpoint/2010/main" val="1043382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842</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Jose</dc:creator>
  <cp:lastModifiedBy>Pamela Lavandier</cp:lastModifiedBy>
  <cp:revision>17</cp:revision>
  <dcterms:created xsi:type="dcterms:W3CDTF">2020-07-27T14:12:33Z</dcterms:created>
  <dcterms:modified xsi:type="dcterms:W3CDTF">2020-10-21T21:06:20Z</dcterms:modified>
</cp:coreProperties>
</file>